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1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82" r:id="rId2"/>
    <p:sldMasterId id="2147483695" r:id="rId3"/>
    <p:sldMasterId id="2147483708" r:id="rId4"/>
  </p:sldMasterIdLst>
  <p:notesMasterIdLst>
    <p:notesMasterId r:id="rId57"/>
  </p:notesMasterIdLst>
  <p:sldIdLst>
    <p:sldId id="385" r:id="rId5"/>
    <p:sldId id="267" r:id="rId6"/>
    <p:sldId id="268" r:id="rId7"/>
    <p:sldId id="257" r:id="rId8"/>
    <p:sldId id="276" r:id="rId9"/>
    <p:sldId id="359" r:id="rId10"/>
    <p:sldId id="361" r:id="rId11"/>
    <p:sldId id="413" r:id="rId12"/>
    <p:sldId id="367" r:id="rId13"/>
    <p:sldId id="374" r:id="rId14"/>
    <p:sldId id="260" r:id="rId15"/>
    <p:sldId id="424" r:id="rId16"/>
    <p:sldId id="375" r:id="rId17"/>
    <p:sldId id="376" r:id="rId18"/>
    <p:sldId id="377" r:id="rId19"/>
    <p:sldId id="414" r:id="rId20"/>
    <p:sldId id="258" r:id="rId21"/>
    <p:sldId id="259" r:id="rId22"/>
    <p:sldId id="300" r:id="rId23"/>
    <p:sldId id="270" r:id="rId24"/>
    <p:sldId id="388" r:id="rId25"/>
    <p:sldId id="271" r:id="rId26"/>
    <p:sldId id="302" r:id="rId27"/>
    <p:sldId id="298" r:id="rId28"/>
    <p:sldId id="304" r:id="rId29"/>
    <p:sldId id="395" r:id="rId30"/>
    <p:sldId id="396" r:id="rId31"/>
    <p:sldId id="277" r:id="rId32"/>
    <p:sldId id="291" r:id="rId33"/>
    <p:sldId id="293" r:id="rId34"/>
    <p:sldId id="297" r:id="rId35"/>
    <p:sldId id="312" r:id="rId36"/>
    <p:sldId id="313" r:id="rId37"/>
    <p:sldId id="315" r:id="rId38"/>
    <p:sldId id="422" r:id="rId39"/>
    <p:sldId id="419" r:id="rId40"/>
    <p:sldId id="420" r:id="rId41"/>
    <p:sldId id="421" r:id="rId42"/>
    <p:sldId id="416" r:id="rId43"/>
    <p:sldId id="400" r:id="rId44"/>
    <p:sldId id="323" r:id="rId45"/>
    <p:sldId id="325" r:id="rId46"/>
    <p:sldId id="324" r:id="rId47"/>
    <p:sldId id="378" r:id="rId48"/>
    <p:sldId id="343" r:id="rId49"/>
    <p:sldId id="381" r:id="rId50"/>
    <p:sldId id="418" r:id="rId51"/>
    <p:sldId id="425" r:id="rId52"/>
    <p:sldId id="423" r:id="rId53"/>
    <p:sldId id="401" r:id="rId54"/>
    <p:sldId id="410" r:id="rId55"/>
    <p:sldId id="26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848" autoAdjust="0"/>
  </p:normalViewPr>
  <p:slideViewPr>
    <p:cSldViewPr snapToGrid="0">
      <p:cViewPr varScale="1">
        <p:scale>
          <a:sx n="62" d="100"/>
          <a:sy n="62" d="100"/>
        </p:scale>
        <p:origin x="82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7DD88-FE4F-46AA-BDC9-B93B6BFC5B52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CC37F-F01B-4280-A5A5-2FFF1CF8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39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c35bd6792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g13c35bd67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CC37F-F01B-4280-A5A5-2FFF1CF8B99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17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CC37F-F01B-4280-A5A5-2FFF1CF8B99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21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CC37F-F01B-4280-A5A5-2FFF1CF8B99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27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CC37F-F01B-4280-A5A5-2FFF1CF8B99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35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CC37F-F01B-4280-A5A5-2FFF1CF8B99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44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CC37F-F01B-4280-A5A5-2FFF1CF8B99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66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CC37F-F01B-4280-A5A5-2FFF1CF8B99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83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CC37F-F01B-4280-A5A5-2FFF1CF8B99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09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CC37F-F01B-4280-A5A5-2FFF1CF8B99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688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CC37F-F01B-4280-A5A5-2FFF1CF8B99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48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CC37F-F01B-4280-A5A5-2FFF1CF8B9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90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CC37F-F01B-4280-A5A5-2FFF1CF8B99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54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CC37F-F01B-4280-A5A5-2FFF1CF8B99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50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CC37F-F01B-4280-A5A5-2FFF1CF8B99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83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7CC37F-F01B-4280-A5A5-2FFF1CF8B9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43921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CC37F-F01B-4280-A5A5-2FFF1CF8B99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38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CC37F-F01B-4280-A5A5-2FFF1CF8B9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98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CC37F-F01B-4280-A5A5-2FFF1CF8B9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59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CC37F-F01B-4280-A5A5-2FFF1CF8B9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5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CC37F-F01B-4280-A5A5-2FFF1CF8B9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77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CC37F-F01B-4280-A5A5-2FFF1CF8B9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20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CC37F-F01B-4280-A5A5-2FFF1CF8B9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96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CC37F-F01B-4280-A5A5-2FFF1CF8B9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77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B96BD-E91C-EBCF-F168-D1910A656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FA4E4-0F74-F39A-D265-563DF4912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5B419-F174-6FBB-E1AA-C654488FE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29344-C69F-4257-987F-C3F5E9E13FAF}" type="datetime1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13EAC-1FDB-DDF9-8C92-5CEB16749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38625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DB602-663E-1E8E-0BDA-97D35EEC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6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CDF7-ACB7-1265-E7C4-EC82E9ED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5844D-CC79-3B32-83D1-4FEA59F7D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5FE62-B290-4D2B-1690-7ED61AB0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58DCD-B1E0-45A0-934E-09833DF3C0A1}" type="datetime1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175CF-F4A7-6650-6F43-88D74E227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1005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A3E52-F83F-677D-C2D4-C64948645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83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94970F-FB0F-4CA8-D451-0B6149D4BB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0C3EB1-9353-FE87-9608-AADF45DCB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0E756-2299-CEE9-8995-CAEABFC35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A3E8-4D29-4B80-8437-7D3B7AFE8D7E}" type="datetime1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9D9C9-4301-A7CE-C5A8-279A3C60F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14825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5F0D-DC0D-AB6B-FFB3-CB70AA19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75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D4A52-CCCA-4054-AFCF-415A5EC27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25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A1CED-1C57-42F9-B384-4E4195C39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38" y="1104900"/>
            <a:ext cx="11891962" cy="51911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04FF9-20C4-4942-9BCA-0E74E891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638" y="6532575"/>
            <a:ext cx="382905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44C9B-7E75-4D09-82DF-60E33053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5751" y="6532575"/>
            <a:ext cx="4333872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B050"/>
                </a:solidFill>
              </a:defRPr>
            </a:lvl1pPr>
          </a:lstStyle>
          <a:p>
            <a:r>
              <a:rPr lang="en-IN"/>
              <a:t>IJCAI 2023: DL for Brain Encoding and Decoding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C9A73-5C88-4F29-82A4-D4E1914F7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2575"/>
            <a:ext cx="3429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17A532-D286-470D-AE82-1500C848B6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56ED09-8EA3-4EC3-BDD6-C7B019224EA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47638" y="6296025"/>
            <a:ext cx="11891962" cy="2365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873547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B96BD-E91C-EBCF-F168-D1910A656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FA4E4-0F74-F39A-D265-563DF4912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5B419-F174-6FBB-E1AA-C654488FE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29344-C69F-4257-987F-C3F5E9E13FAF}" type="datetime1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13EAC-1FDB-DDF9-8C92-5CEB16749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Cogsci-2022: DL for Brain Encoding and Decoding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DB602-663E-1E8E-0BDA-97D35EEC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78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4B61E-BBDA-E8E5-E44A-051CF7E19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C2134-C9D3-9DDD-3B4B-BFBC1DBCE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A21AD-9E3A-D637-2D17-70C5A5D30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D4CD-1470-4C1E-BC66-3764396F953B}" type="datetime1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76AF8-664B-D880-900E-F02CE4459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Cogsci-2022: DL for Brain Encoding and Decoding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5E14F-4462-1AC5-9BB2-9D7A33DE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45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1562-F6E4-DB30-3A4A-9D77D657C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4AE51-C121-D505-61E9-AAE182DC8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EB4C7-0ECE-0C8D-28AA-F7920F91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17EB-56FC-4F45-8EFE-41CEDAD69953}" type="datetime1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F813A-9482-B1BF-7DDA-C8E475B14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Cogsci-2022: DL for Brain Encoding and Decoding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4A3D2-3A27-EC0D-A661-573C9A7F1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15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1643-E437-7693-7FE2-A81BF75E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446AC-E961-3E21-77AB-91821E5E0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91CE5-5A1A-960F-03E4-60C77D1B9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3C217-968C-5C82-CA2F-E12579E2F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9623-DDC7-4030-B9ED-E2939E1FAE7B}" type="datetime1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0968F-60F7-104B-1A5E-2BBB049CF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Cogsci-2022: DL for Brain Encoding and Decoding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6EE29-18F0-8DF1-7C7B-C55958D84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44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557F-8572-88F6-6340-3B125343A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2A186-3DD9-AD0E-6F1D-5425093D2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E94021-C697-12A9-BE11-54CA4C538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B974D1-6FCC-824C-828E-92C91E3C0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BC43C2-14A0-4A50-F524-206DFD979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78064E-77E6-326C-425A-4A0EE0B68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216D8-D05F-47A4-B4CE-133FD9724BCB}" type="datetime1">
              <a:rPr lang="en-US" smtClean="0"/>
              <a:t>8/23/2023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43C6B7-2B6F-8DD4-9338-868574883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Cogsci-2022: DL for Brain Encoding and Decoding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A15749-AEC3-1ADF-6ABB-167235B4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455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61BF4-7538-A7A4-C91C-16DDBED1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D25EF2-E470-2CBE-9209-BC800658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29A5F-417C-44B2-8B26-0AA179CFF0DB}" type="datetime1">
              <a:rPr lang="en-US" smtClean="0"/>
              <a:t>8/23/2023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25168C-6EF7-2177-0D68-298DCACA8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Cogsci-2022: DL for Brain Encoding and Decoding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8FBEC7-303F-C745-AC60-9346E7C25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95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DB4057-51FA-5362-776E-36EBB986C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B78D-29C6-4756-8EE1-1FD56FAA9ECB}" type="datetime1">
              <a:rPr lang="en-US" smtClean="0"/>
              <a:t>8/23/2023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B143AA-8B9F-FE78-79ED-D3F1ED9B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Cogsci-2022: DL for Brain Encoding and Decoding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B5166-DFAA-175D-5C8C-1A41C1CD1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65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4B61E-BBDA-E8E5-E44A-051CF7E19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C2134-C9D3-9DDD-3B4B-BFBC1DBCE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A21AD-9E3A-D637-2D17-70C5A5D30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D4CD-1470-4C1E-BC66-3764396F953B}" type="datetime1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76AF8-664B-D880-900E-F02CE4459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448175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5E14F-4462-1AC5-9BB2-9D7A33DE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660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83F2B-8140-EC70-27AC-DC7069ABE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157C5-F148-1603-3D20-CB2FF5F96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088F3-3EB0-72EF-6DCE-CF3C716D8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BCED1-E9B2-75AC-26A7-200FB3629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1BE52-85F2-4E3A-AC0B-54AFED6600A5}" type="datetime1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8E1D9-9032-684A-6D06-6FCF9ECBD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Cogsci-2022: DL for Brain Encoding and Decoding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17620-9F74-697D-4CEF-1DDCD3419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786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EFD0F-01B8-32EB-F1C4-7E7BCA772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2B21F6-04CC-DABA-5D2A-AB0E0A644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95EBA-50F8-DCB4-AF27-81F33E402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57806-CC4A-CDDD-1AF4-4AEA4BEA1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1E66-44E6-48E4-8CF7-D8571B84652F}" type="datetime1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77076-BC33-712B-BE15-3D3CA509C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Cogsci-2022: DL for Brain Encoding and Decoding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391D0-3DCF-A414-F27B-3D9AF60DD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217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CDF7-ACB7-1265-E7C4-EC82E9ED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5844D-CC79-3B32-83D1-4FEA59F7D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5FE62-B290-4D2B-1690-7ED61AB0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58DCD-B1E0-45A0-934E-09833DF3C0A1}" type="datetime1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175CF-F4A7-6650-6F43-88D74E227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Cogsci-2022: DL for Brain Encoding and Decoding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A3E52-F83F-677D-C2D4-C64948645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64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94970F-FB0F-4CA8-D451-0B6149D4BB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0C3EB1-9353-FE87-9608-AADF45DCB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0E756-2299-CEE9-8995-CAEABFC35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9A3E8-4D29-4B80-8437-7D3B7AFE8D7E}" type="datetime1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9D9C9-4301-A7CE-C5A8-279A3C60F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Cogsci-2022: DL for Brain Encoding and Decoding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5F0D-DC0D-AB6B-FFB3-CB70AA19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882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147639" y="1104900"/>
            <a:ext cx="11892000" cy="5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610600" y="6532575"/>
            <a:ext cx="3429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9" name="Google Shape;69;p16"/>
          <p:cNvSpPr txBox="1"/>
          <p:nvPr/>
        </p:nvSpPr>
        <p:spPr>
          <a:xfrm>
            <a:off x="3706500" y="6199100"/>
            <a:ext cx="4630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6"/>
          <p:cNvSpPr txBox="1"/>
          <p:nvPr/>
        </p:nvSpPr>
        <p:spPr>
          <a:xfrm>
            <a:off x="-32" y="6492800"/>
            <a:ext cx="121920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CogSci 2022: DL for Brain Encoding and Decoding</a:t>
            </a:r>
            <a:endParaRPr sz="16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41102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B96BD-E91C-EBCF-F168-D1910A656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FA4E4-0F74-F39A-D265-563DF4912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5B419-F174-6FBB-E1AA-C654488FE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13EAC-1FDB-DDF9-8C92-5CEB16749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IJCAI 2023: DL for Brain Encoding and Decoding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DB602-663E-1E8E-0BDA-97D35EEC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028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4B61E-BBDA-E8E5-E44A-051CF7E19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C2134-C9D3-9DDD-3B4B-BFBC1DBCE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A21AD-9E3A-D637-2D17-70C5A5D30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76AF8-664B-D880-900E-F02CE4459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IJCAI 2023: DL for Brain Encoding and Decoding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5E14F-4462-1AC5-9BB2-9D7A33DE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809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1562-F6E4-DB30-3A4A-9D77D657C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4AE51-C121-D505-61E9-AAE182DC8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EB4C7-0ECE-0C8D-28AA-F7920F91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F813A-9482-B1BF-7DDA-C8E475B14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IJCAI 2023: DL for Brain Encoding and Decoding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4A3D2-3A27-EC0D-A661-573C9A7F1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522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1643-E437-7693-7FE2-A81BF75E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446AC-E961-3E21-77AB-91821E5E0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91CE5-5A1A-960F-03E4-60C77D1B9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3C217-968C-5C82-CA2F-E12579E2F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0968F-60F7-104B-1A5E-2BBB049CF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IJCAI 2023: DL for Brain Encoding and Decoding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6EE29-18F0-8DF1-7C7B-C55958D84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348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557F-8572-88F6-6340-3B125343A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2A186-3DD9-AD0E-6F1D-5425093D2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E94021-C697-12A9-BE11-54CA4C538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B974D1-6FCC-824C-828E-92C91E3C0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BC43C2-14A0-4A50-F524-206DFD979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78064E-77E6-326C-425A-4A0EE0B68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43C6B7-2B6F-8DD4-9338-868574883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IJCAI 2023: DL for Brain Encoding and Decoding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A15749-AEC3-1ADF-6ABB-167235B4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51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1562-F6E4-DB30-3A4A-9D77D657C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4AE51-C121-D505-61E9-AAE182DC8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EB4C7-0ECE-0C8D-28AA-F7920F91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17EB-56FC-4F45-8EFE-41CEDAD69953}" type="datetime1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F813A-9482-B1BF-7DDA-C8E475B14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4815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4A3D2-3A27-EC0D-A661-573C9A7F1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610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61BF4-7538-A7A4-C91C-16DDBED1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D25EF2-E470-2CBE-9209-BC800658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25168C-6EF7-2177-0D68-298DCACA8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IJCAI 2023: DL for Brain Encoding and Decoding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8FBEC7-303F-C745-AC60-9346E7C25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092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DB4057-51FA-5362-776E-36EBB986C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B143AA-8B9F-FE78-79ED-D3F1ED9B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IJCAI 2023: DL for Brain Encoding and Decoding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B5166-DFAA-175D-5C8C-1A41C1CD1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09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83F2B-8140-EC70-27AC-DC7069ABE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157C5-F148-1603-3D20-CB2FF5F96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088F3-3EB0-72EF-6DCE-CF3C716D8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BCED1-E9B2-75AC-26A7-200FB3629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8E1D9-9032-684A-6D06-6FCF9ECBD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IJCAI 2023: DL for Brain Encoding and Decoding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17620-9F74-697D-4CEF-1DDCD3419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923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EFD0F-01B8-32EB-F1C4-7E7BCA772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2B21F6-04CC-DABA-5D2A-AB0E0A644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95EBA-50F8-DCB4-AF27-81F33E402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57806-CC4A-CDDD-1AF4-4AEA4BEA1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77076-BC33-712B-BE15-3D3CA509C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IJCAI 2023: DL for Brain Encoding and Decoding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391D0-3DCF-A414-F27B-3D9AF60DD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97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CDF7-ACB7-1265-E7C4-EC82E9ED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5844D-CC79-3B32-83D1-4FEA59F7D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5FE62-B290-4D2B-1690-7ED61AB0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175CF-F4A7-6650-6F43-88D74E227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IJCAI 2023: DL for Brain Encoding and Decoding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A3E52-F83F-677D-C2D4-C64948645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341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94970F-FB0F-4CA8-D451-0B6149D4BB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0C3EB1-9353-FE87-9608-AADF45DCB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0E756-2299-CEE9-8995-CAEABFC35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9D9C9-4301-A7CE-C5A8-279A3C60F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IJCAI 2023: DL for Brain Encoding and Decoding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5F0D-DC0D-AB6B-FFB3-CB70AA19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23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147639" y="1104900"/>
            <a:ext cx="11892000" cy="5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610600" y="6532575"/>
            <a:ext cx="3429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9" name="Google Shape;69;p16"/>
          <p:cNvSpPr txBox="1"/>
          <p:nvPr/>
        </p:nvSpPr>
        <p:spPr>
          <a:xfrm>
            <a:off x="3706500" y="6199100"/>
            <a:ext cx="4630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6"/>
          <p:cNvSpPr txBox="1"/>
          <p:nvPr/>
        </p:nvSpPr>
        <p:spPr>
          <a:xfrm>
            <a:off x="-32" y="6492800"/>
            <a:ext cx="121920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CogSci 2022: DL for Brain Encoding and Decoding</a:t>
            </a:r>
            <a:endParaRPr sz="16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62350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8891-779B-4C58-93B2-CD6B4FC1D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77949B-AA10-4774-8DCB-057DB20C6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702276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D4A52-CCCA-4054-AFCF-415A5EC27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25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A1CED-1C57-42F9-B384-4E4195C39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38" y="1104900"/>
            <a:ext cx="11891962" cy="51911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04FF9-20C4-4942-9BCA-0E74E891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638" y="6532575"/>
            <a:ext cx="382905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44C9B-7E75-4D09-82DF-60E33053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5751" y="6532575"/>
            <a:ext cx="4333872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B050"/>
                </a:solidFill>
              </a:defRPr>
            </a:lvl1pPr>
          </a:lstStyle>
          <a:p>
            <a:r>
              <a:rPr lang="en-IN"/>
              <a:t>IJCAI 2023: DL for Brain Encoding and Decoding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C9A73-5C88-4F29-82A4-D4E1914F7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2575"/>
            <a:ext cx="3429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17A532-D286-470D-AE82-1500C848B6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56ED09-8EA3-4EC3-BDD6-C7B019224EA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47638" y="6296025"/>
            <a:ext cx="11891962" cy="2365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41076615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A1CED-1C57-42F9-B384-4E4195C39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38" y="1128713"/>
            <a:ext cx="5805487" cy="5167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04FF9-20C4-4942-9BCA-0E74E891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638" y="6532575"/>
            <a:ext cx="382905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44C9B-7E75-4D09-82DF-60E33053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2889" y="6532575"/>
            <a:ext cx="4419596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B050"/>
                </a:solidFill>
              </a:defRPr>
            </a:lvl1pPr>
          </a:lstStyle>
          <a:p>
            <a:r>
              <a:rPr lang="en-IN"/>
              <a:t>IJCAI 2023: DL for Brain Encoding and Decoding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C9A73-5C88-4F29-82A4-D4E1914F7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2575"/>
            <a:ext cx="3429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17A532-D286-470D-AE82-1500C848B6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56ED09-8EA3-4EC3-BDD6-C7B019224EA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47638" y="6296025"/>
            <a:ext cx="11891962" cy="2365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Link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C6B631D-5D6E-40B9-864F-B40B728CF09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34113" y="1128713"/>
            <a:ext cx="5805487" cy="5167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C55BFDE-5FCF-431E-BB72-17CD5033C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25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3629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1643-E437-7693-7FE2-A81BF75E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446AC-E961-3E21-77AB-91821E5E0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91CE5-5A1A-960F-03E4-60C77D1B9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3C217-968C-5C82-CA2F-E12579E2F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9623-DDC7-4030-B9ED-E2939E1FAE7B}" type="datetime1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0968F-60F7-104B-1A5E-2BBB049CF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181475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6EE29-18F0-8DF1-7C7B-C55958D84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73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557F-8572-88F6-6340-3B125343A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2A186-3DD9-AD0E-6F1D-5425093D2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E94021-C697-12A9-BE11-54CA4C538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B974D1-6FCC-824C-828E-92C91E3C0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BC43C2-14A0-4A50-F524-206DFD979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78064E-77E6-326C-425A-4A0EE0B68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216D8-D05F-47A4-B4CE-133FD9724BCB}" type="datetime1">
              <a:rPr lang="en-US" smtClean="0"/>
              <a:t>8/23/2023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43C6B7-2B6F-8DD4-9338-868574883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181475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A15749-AEC3-1ADF-6ABB-167235B4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42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61BF4-7538-A7A4-C91C-16DDBED1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D25EF2-E470-2CBE-9209-BC800658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29A5F-417C-44B2-8B26-0AA179CFF0DB}" type="datetime1">
              <a:rPr lang="en-US" smtClean="0"/>
              <a:t>8/23/2023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25168C-6EF7-2177-0D68-298DCACA8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4815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8FBEC7-303F-C745-AC60-9346E7C25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52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DB4057-51FA-5362-776E-36EBB986C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B78D-29C6-4756-8EE1-1FD56FAA9ECB}" type="datetime1">
              <a:rPr lang="en-US" smtClean="0"/>
              <a:t>8/23/2023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B143AA-8B9F-FE78-79ED-D3F1ED9B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181475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B5166-DFAA-175D-5C8C-1A41C1CD1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3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83F2B-8140-EC70-27AC-DC7069ABE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157C5-F148-1603-3D20-CB2FF5F96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088F3-3EB0-72EF-6DCE-CF3C716D8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BCED1-E9B2-75AC-26A7-200FB3629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1BE52-85F2-4E3A-AC0B-54AFED6600A5}" type="datetime1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8E1D9-9032-684A-6D06-6FCF9ECBD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181475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17620-9F74-697D-4CEF-1DDCD3419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12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EFD0F-01B8-32EB-F1C4-7E7BCA772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2B21F6-04CC-DABA-5D2A-AB0E0A644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95EBA-50F8-DCB4-AF27-81F33E402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57806-CC4A-CDDD-1AF4-4AEA4BEA1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1E66-44E6-48E4-8CF7-D8571B84652F}" type="datetime1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77076-BC33-712B-BE15-3D3CA509C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291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391D0-3DCF-A414-F27B-3D9AF60DD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8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8746E5-E645-7181-05A3-9B34B716E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B32CD-3A16-F1A7-6E70-C46D93C55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BC7E2-5D98-E12F-39C8-99C14A940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EA5DD-AF43-496C-BBA6-63A383BA9163}" type="datetime1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94F70-05C3-775B-ADC8-F5A42288F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24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2A510-7C75-1DFD-39D7-CC6A3228EC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91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12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8746E5-E645-7181-05A3-9B34B716E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B32CD-3A16-F1A7-6E70-C46D93C55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BC7E2-5D98-E12F-39C8-99C14A940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EA5DD-AF43-496C-BBA6-63A383BA9163}" type="datetime1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94F70-05C3-775B-ADC8-F5A42288F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Cogsci-2022: DL for Brain Encoding and Decoding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2A510-7C75-1DFD-39D7-CC6A3228EC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34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8746E5-E645-7181-05A3-9B34B716E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B32CD-3A16-F1A7-6E70-C46D93C55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BC7E2-5D98-E12F-39C8-99C14A940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94F70-05C3-775B-ADC8-F5A42288F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IJCAI 2023: DL for Brain Encoding and Decoding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2A510-7C75-1DFD-39D7-CC6A3228EC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2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B1128E-11EE-4196-99C7-A1FD48A00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B8B1A-08B6-4D7D-987F-2B449D705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1062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7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purr.purdue.edu/members/5068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Gauthier,%20Jon,%20and%20Roger%20Levy.%20%22Linking%20artificial%20and%20human%20neural%20representations%20of%20language.%22%20EMNLP/IJCNLP%20(1).%202019." TargetMode="External"/><Relationship Id="rId3" Type="http://schemas.openxmlformats.org/officeDocument/2006/relationships/hyperlink" Target="Sun,%20Jingyuan,%20et%20al.%20%22Towards%20sentence-level%20brain%20decoding%20with%20distributed%20representations.%22%20Proceedings%20of%20the%20AAAI%20Conference%20on%20Artificial%20Intelligence.%20Vol.%2033.%20No.%2001.%202019." TargetMode="External"/><Relationship Id="rId7" Type="http://schemas.openxmlformats.org/officeDocument/2006/relationships/hyperlink" Target="https://arxiv.org/abs/2204.09564" TargetMode="External"/><Relationship Id="rId2" Type="http://schemas.openxmlformats.org/officeDocument/2006/relationships/hyperlink" Target="https://www.nature.com/articles/s41467-018-03068-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.ieee.org/abstract/document/9223750/" TargetMode="External"/><Relationship Id="rId11" Type="http://schemas.openxmlformats.org/officeDocument/2006/relationships/hyperlink" Target="https://www.frontiersin.org/articles/10.3389/fncom.2019.00021/full?ref=https://githubhelp.com" TargetMode="External"/><Relationship Id="rId5" Type="http://schemas.openxmlformats.org/officeDocument/2006/relationships/hyperlink" Target="https://arxiv.org/abs/2101.12608" TargetMode="External"/><Relationship Id="rId10" Type="http://schemas.openxmlformats.org/officeDocument/2006/relationships/hyperlink" Target="https://proceedings.neurips.cc/paper/2019/hash/7d2be41b1bde6ff8fe45150c37488ebb-Abstract.html" TargetMode="External"/><Relationship Id="rId4" Type="http://schemas.openxmlformats.org/officeDocument/2006/relationships/hyperlink" Target="https://arxiv.org/abs/2009.04765" TargetMode="External"/><Relationship Id="rId9" Type="http://schemas.openxmlformats.org/officeDocument/2006/relationships/hyperlink" Target="https://journals.plos.org/ploscompbiol/article?id=10.1371/journal.pcbi.1006633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Anumanchipalli,%20Gopala%20K.,%20Josh%20Chartier,%20and%20Edward%20F.%20Chang.%20%22Speech%20synthesis%20from%20neural%20decoding%20of%20spoken%20sentences.%22%20Nature%20568.7753%20(2019):%20493-498." TargetMode="External"/><Relationship Id="rId2" Type="http://schemas.openxmlformats.org/officeDocument/2006/relationships/hyperlink" Target="https://www.sciencedirect.com/science/article/pii/S0960982211009377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Wehbe,%20Leila,%20et%20al.%20%22Simultaneously%20uncovering%20the%20patterns%20of%20brain%20regions%20involved%20in%20different%20story%20reading%20subprocesses.%22%20PloS%20one%209.11%20(2014):%20e112575." TargetMode="External"/><Relationship Id="rId4" Type="http://schemas.openxmlformats.org/officeDocument/2006/relationships/hyperlink" Target="Schrimpf,%20Martin,%20et%20al.%20%22The%20neural%20architecture%20of%20language:%20Integrative%20modeling%20converges%20on%20predictive%20processing.%22%20Proceedings%20of%20the%20National%20Academy%20of%20Sciences%20118.45%20(2021):%20e2105646118.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sites.google.com/view/manishg/" TargetMode="External"/><Relationship Id="rId3" Type="http://schemas.openxmlformats.org/officeDocument/2006/relationships/hyperlink" Target="mailto:gmanish@microsoft.com" TargetMode="External"/><Relationship Id="rId7" Type="http://schemas.openxmlformats.org/officeDocument/2006/relationships/hyperlink" Target="http://aka.ms/manishgupta" TargetMode="External"/><Relationship Id="rId2" Type="http://schemas.openxmlformats.org/officeDocument/2006/relationships/hyperlink" Target="mailto:subba-reddy.oota@inria.fr" TargetMode="External"/><Relationship Id="rId1" Type="http://schemas.openxmlformats.org/officeDocument/2006/relationships/slideLayout" Target="../slideLayouts/slideLayout38.xml"/><Relationship Id="rId6" Type="http://schemas.openxmlformats.org/officeDocument/2006/relationships/hyperlink" Target="https://www.linkedin.com/in/jashn-arora" TargetMode="External"/><Relationship Id="rId5" Type="http://schemas.openxmlformats.org/officeDocument/2006/relationships/hyperlink" Target="mailto:mtoneva@mpi-sws.org" TargetMode="External"/><Relationship Id="rId10" Type="http://schemas.openxmlformats.org/officeDocument/2006/relationships/hyperlink" Target="http://www.mtoneva.com/" TargetMode="External"/><Relationship Id="rId4" Type="http://schemas.openxmlformats.org/officeDocument/2006/relationships/hyperlink" Target="mailto:raju.bapi@iiit.ac.in" TargetMode="External"/><Relationship Id="rId9" Type="http://schemas.openxmlformats.org/officeDocument/2006/relationships/hyperlink" Target="https://sites.google.com/view/bccl-iiith/hom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ctrTitle"/>
          </p:nvPr>
        </p:nvSpPr>
        <p:spPr>
          <a:xfrm>
            <a:off x="247040" y="495717"/>
            <a:ext cx="11650320" cy="1740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b" anchorCtr="0">
            <a:normAutofit/>
          </a:bodyPr>
          <a:lstStyle/>
          <a:p>
            <a:pPr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-IN" sz="4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Deep Neural Networks and Brain Alignment: Brain Encoding and Decoding</a:t>
            </a:r>
            <a:endParaRPr sz="4800" dirty="0"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1"/>
          </p:nvPr>
        </p:nvSpPr>
        <p:spPr>
          <a:xfrm>
            <a:off x="790600" y="2463800"/>
            <a:ext cx="10563200" cy="19984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 fontScale="85000" lnSpcReduction="10000"/>
          </a:bodyPr>
          <a:lstStyle/>
          <a:p>
            <a:pPr>
              <a:spcBef>
                <a:spcPts val="0"/>
              </a:spcBef>
              <a:buClr>
                <a:srgbClr val="00B0F0"/>
              </a:buClr>
              <a:buSzPct val="100000"/>
            </a:pPr>
            <a:r>
              <a:rPr lang="en" sz="2800" dirty="0">
                <a:solidFill>
                  <a:srgbClr val="00B0F0"/>
                </a:solidFill>
              </a:rPr>
              <a:t>Subba Reddy Oota</a:t>
            </a:r>
            <a:r>
              <a:rPr lang="en" sz="2800" baseline="30000" dirty="0">
                <a:solidFill>
                  <a:srgbClr val="00B0F0"/>
                </a:solidFill>
              </a:rPr>
              <a:t>1</a:t>
            </a:r>
            <a:r>
              <a:rPr lang="en" sz="2800" dirty="0">
                <a:solidFill>
                  <a:srgbClr val="00B0F0"/>
                </a:solidFill>
              </a:rPr>
              <a:t>, Manish Gupta</a:t>
            </a:r>
            <a:r>
              <a:rPr lang="en" sz="2800" baseline="30000" dirty="0">
                <a:solidFill>
                  <a:srgbClr val="00B0F0"/>
                </a:solidFill>
              </a:rPr>
              <a:t>2,3</a:t>
            </a:r>
            <a:r>
              <a:rPr lang="en" sz="2800" dirty="0">
                <a:solidFill>
                  <a:srgbClr val="00B0F0"/>
                </a:solidFill>
              </a:rPr>
              <a:t>, Raju S. Bapi</a:t>
            </a:r>
            <a:r>
              <a:rPr lang="en" sz="2800" baseline="30000" dirty="0">
                <a:solidFill>
                  <a:srgbClr val="00B0F0"/>
                </a:solidFill>
              </a:rPr>
              <a:t>2</a:t>
            </a:r>
            <a:r>
              <a:rPr lang="en" sz="2800" dirty="0">
                <a:solidFill>
                  <a:srgbClr val="00B0F0"/>
                </a:solidFill>
              </a:rPr>
              <a:t>, Mariya Toneva</a:t>
            </a:r>
            <a:r>
              <a:rPr lang="en" sz="2800" baseline="30000" dirty="0">
                <a:solidFill>
                  <a:srgbClr val="00B0F0"/>
                </a:solidFill>
              </a:rPr>
              <a:t>4</a:t>
            </a:r>
            <a:endParaRPr dirty="0"/>
          </a:p>
          <a:p>
            <a:pPr>
              <a:spcBef>
                <a:spcPts val="1067"/>
              </a:spcBef>
              <a:buClr>
                <a:schemeClr val="dk1"/>
              </a:buClr>
              <a:buSzPct val="100000"/>
            </a:pPr>
            <a:endParaRPr lang="en-IN" sz="1300" baseline="30000" dirty="0">
              <a:solidFill>
                <a:srgbClr val="00B050"/>
              </a:solidFill>
            </a:endParaRPr>
          </a:p>
          <a:p>
            <a:pPr>
              <a:spcBef>
                <a:spcPts val="1067"/>
              </a:spcBef>
              <a:buClr>
                <a:srgbClr val="00B050"/>
              </a:buClr>
              <a:buSzPct val="100000"/>
            </a:pPr>
            <a:r>
              <a:rPr lang="en" sz="2267" baseline="30000" dirty="0">
                <a:solidFill>
                  <a:srgbClr val="00B050"/>
                </a:solidFill>
              </a:rPr>
              <a:t>1</a:t>
            </a:r>
            <a:r>
              <a:rPr lang="en" sz="2267" dirty="0">
                <a:solidFill>
                  <a:srgbClr val="00B050"/>
                </a:solidFill>
              </a:rPr>
              <a:t>Inria Bordeaux, France; </a:t>
            </a:r>
            <a:r>
              <a:rPr lang="en" sz="2267" baseline="30000" dirty="0">
                <a:solidFill>
                  <a:srgbClr val="00B050"/>
                </a:solidFill>
              </a:rPr>
              <a:t>2</a:t>
            </a:r>
            <a:r>
              <a:rPr lang="en" sz="2267" dirty="0">
                <a:solidFill>
                  <a:srgbClr val="00B050"/>
                </a:solidFill>
              </a:rPr>
              <a:t>IIIT Hyderabad, India; </a:t>
            </a:r>
            <a:r>
              <a:rPr lang="en" sz="2267" baseline="30000" dirty="0">
                <a:solidFill>
                  <a:srgbClr val="00B050"/>
                </a:solidFill>
              </a:rPr>
              <a:t>3</a:t>
            </a:r>
            <a:r>
              <a:rPr lang="en" sz="2267" dirty="0">
                <a:solidFill>
                  <a:srgbClr val="00B050"/>
                </a:solidFill>
              </a:rPr>
              <a:t>Microsoft, India; </a:t>
            </a:r>
            <a:r>
              <a:rPr lang="en" sz="2267" baseline="30000" dirty="0">
                <a:solidFill>
                  <a:srgbClr val="00B050"/>
                </a:solidFill>
              </a:rPr>
              <a:t>4</a:t>
            </a:r>
            <a:r>
              <a:rPr lang="en" sz="2267" dirty="0">
                <a:solidFill>
                  <a:srgbClr val="00B050"/>
                </a:solidFill>
              </a:rPr>
              <a:t>MPI for Software Systems, Germany</a:t>
            </a:r>
            <a:endParaRPr dirty="0"/>
          </a:p>
          <a:p>
            <a:pPr>
              <a:spcBef>
                <a:spcPts val="1067"/>
              </a:spcBef>
              <a:buClr>
                <a:schemeClr val="dk1"/>
              </a:buClr>
              <a:buSzPct val="64285"/>
            </a:pPr>
            <a:endParaRPr sz="1400" dirty="0"/>
          </a:p>
          <a:p>
            <a:pPr>
              <a:spcBef>
                <a:spcPts val="1067"/>
              </a:spcBef>
              <a:buClr>
                <a:schemeClr val="dk1"/>
              </a:buClr>
              <a:buSzPct val="64285"/>
            </a:pPr>
            <a:r>
              <a:rPr lang="en" dirty="0"/>
              <a:t>subba-reddy.oota@inria.fr, gmanish@microsoft.com, raju.bapi@iiit.ac.in, mtoneva@mpi-sws.org</a:t>
            </a:r>
            <a:endParaRPr dirty="0"/>
          </a:p>
        </p:txBody>
      </p:sp>
      <p:pic>
        <p:nvPicPr>
          <p:cNvPr id="7" name="Content Placeholder 4" descr="A picture containing person, wall, indoor, person&#10;&#10;Description automatically generated">
            <a:extLst>
              <a:ext uri="{FF2B5EF4-FFF2-40B4-BE49-F238E27FC236}">
                <a16:creationId xmlns:a16="http://schemas.microsoft.com/office/drawing/2014/main" id="{0002543D-FC9E-2841-F92D-E39F04FB8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562124"/>
            <a:ext cx="1233584" cy="1307732"/>
          </a:xfrm>
          <a:prstGeom prst="rect">
            <a:avLst/>
          </a:prstGeom>
        </p:spPr>
      </p:pic>
      <p:pic>
        <p:nvPicPr>
          <p:cNvPr id="9" name="Picture 8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5D06D4F9-9859-F262-6A16-651020C05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682" y="4562125"/>
            <a:ext cx="1176100" cy="1307733"/>
          </a:xfrm>
          <a:prstGeom prst="rect">
            <a:avLst/>
          </a:prstGeom>
        </p:spPr>
      </p:pic>
      <p:pic>
        <p:nvPicPr>
          <p:cNvPr id="10" name="Picture 9" descr="A picture containing person, indoor, wearing, posing&#10;&#10;Description automatically generated">
            <a:extLst>
              <a:ext uri="{FF2B5EF4-FFF2-40B4-BE49-F238E27FC236}">
                <a16:creationId xmlns:a16="http://schemas.microsoft.com/office/drawing/2014/main" id="{23D9A462-E37D-87FC-FEDF-8E7F2C741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680" y="4562124"/>
            <a:ext cx="1233584" cy="1307733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0FB05002-0571-F17B-DACF-1A7A3947B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163" y="4562124"/>
            <a:ext cx="1233585" cy="13077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DCD1F-8050-A719-AB23-D0D677AA4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326"/>
            <a:ext cx="10515600" cy="768350"/>
          </a:xfrm>
        </p:spPr>
        <p:txBody>
          <a:bodyPr/>
          <a:lstStyle/>
          <a:p>
            <a:r>
              <a:rPr lang="en-US" dirty="0"/>
              <a:t>Non-Linear Decoder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21A4B40-2783-CAEB-7C2F-8123FBCF8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23" y="1504336"/>
            <a:ext cx="9832258" cy="40115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231432-5F5F-FE04-81BD-1BBB71B1A248}"/>
              </a:ext>
            </a:extLst>
          </p:cNvPr>
          <p:cNvSpPr txBox="1"/>
          <p:nvPr/>
        </p:nvSpPr>
        <p:spPr>
          <a:xfrm>
            <a:off x="0" y="6361215"/>
            <a:ext cx="2545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Vu et al. 2018 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AAA23B98-8E26-3D3E-3DD4-6C1EE80E31DB}"/>
              </a:ext>
            </a:extLst>
          </p:cNvPr>
          <p:cNvSpPr/>
          <p:nvPr/>
        </p:nvSpPr>
        <p:spPr>
          <a:xfrm rot="16200000">
            <a:off x="5766621" y="2818505"/>
            <a:ext cx="324465" cy="55911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881AC-9C7D-1E53-C594-0C20E378A9CE}"/>
              </a:ext>
            </a:extLst>
          </p:cNvPr>
          <p:cNvSpPr txBox="1"/>
          <p:nvPr/>
        </p:nvSpPr>
        <p:spPr>
          <a:xfrm>
            <a:off x="5069308" y="5707724"/>
            <a:ext cx="17190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>
                <a:solidFill>
                  <a:prstClr val="black"/>
                </a:solidFill>
                <a:latin typeface="Calibri" panose="020F0502020204030204"/>
              </a:rPr>
              <a:t>Deep CNNs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2C5CB-98EC-6AF1-25EE-3CD314D89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10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5B76D806-3D7E-76FC-FF21-423AA46D7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79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D878355-65CE-0340-1A72-037B92EBADAA}"/>
              </a:ext>
            </a:extLst>
          </p:cNvPr>
          <p:cNvSpPr/>
          <p:nvPr/>
        </p:nvSpPr>
        <p:spPr>
          <a:xfrm>
            <a:off x="2069282" y="3258747"/>
            <a:ext cx="526595" cy="451514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5A3B2-4999-8CA9-AEE4-9B419B1D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40921"/>
            <a:ext cx="10515600" cy="918926"/>
          </a:xfrm>
        </p:spPr>
        <p:txBody>
          <a:bodyPr>
            <a:normAutofit/>
          </a:bodyPr>
          <a:lstStyle/>
          <a:p>
            <a:r>
              <a:rPr lang="en-US" sz="4000"/>
              <a:t>Evaluating Decoding Models: Pairwise Accuracy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64AD3E8-5FAC-7DA5-2857-04C01194D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8482" y="3651120"/>
            <a:ext cx="1601613" cy="90454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E26692-9E31-5C1A-49A5-127E166AD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530" y="3317888"/>
            <a:ext cx="249925" cy="33323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D14F229-EA37-3094-7360-828F505E5063}"/>
              </a:ext>
            </a:extLst>
          </p:cNvPr>
          <p:cNvSpPr/>
          <p:nvPr/>
        </p:nvSpPr>
        <p:spPr>
          <a:xfrm>
            <a:off x="2074751" y="4470113"/>
            <a:ext cx="526595" cy="451514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C21A49-1248-476A-DEAB-286E23AF2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23" y="4511568"/>
            <a:ext cx="296441" cy="364850"/>
          </a:xfrm>
          <a:prstGeom prst="rect">
            <a:avLst/>
          </a:prstGeom>
        </p:spPr>
      </p:pic>
      <p:sp>
        <p:nvSpPr>
          <p:cNvPr id="15" name="Arrow: Left 14">
            <a:extLst>
              <a:ext uri="{FF2B5EF4-FFF2-40B4-BE49-F238E27FC236}">
                <a16:creationId xmlns:a16="http://schemas.microsoft.com/office/drawing/2014/main" id="{730477DB-7DB7-0E56-E9B0-CC9695EA330E}"/>
              </a:ext>
            </a:extLst>
          </p:cNvPr>
          <p:cNvSpPr/>
          <p:nvPr/>
        </p:nvSpPr>
        <p:spPr>
          <a:xfrm>
            <a:off x="2672169" y="3484504"/>
            <a:ext cx="198166" cy="92082"/>
          </a:xfrm>
          <a:prstGeom prst="lef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47F989B3-5E20-DF3D-2AE5-E98CD3053103}"/>
              </a:ext>
            </a:extLst>
          </p:cNvPr>
          <p:cNvSpPr/>
          <p:nvPr/>
        </p:nvSpPr>
        <p:spPr>
          <a:xfrm>
            <a:off x="2676348" y="4693994"/>
            <a:ext cx="218098" cy="92082"/>
          </a:xfrm>
          <a:prstGeom prst="lef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473440-BCF0-7BEB-C26C-AAB2ABFFB6A9}"/>
              </a:ext>
            </a:extLst>
          </p:cNvPr>
          <p:cNvSpPr/>
          <p:nvPr/>
        </p:nvSpPr>
        <p:spPr>
          <a:xfrm>
            <a:off x="8272813" y="3325140"/>
            <a:ext cx="546364" cy="468876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C35CA2-55AC-990F-DCA8-6A047E86F8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185" y="3376457"/>
            <a:ext cx="264758" cy="37823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2902F807-9CE3-39CD-2444-598BC49D8234}"/>
              </a:ext>
            </a:extLst>
          </p:cNvPr>
          <p:cNvSpPr/>
          <p:nvPr/>
        </p:nvSpPr>
        <p:spPr>
          <a:xfrm>
            <a:off x="8266382" y="4482301"/>
            <a:ext cx="546364" cy="468876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6B2B680-48F3-93CF-7092-AE99C24E7A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965" y="4521293"/>
            <a:ext cx="317039" cy="384976"/>
          </a:xfrm>
          <a:prstGeom prst="rect">
            <a:avLst/>
          </a:prstGeom>
        </p:spPr>
      </p:pic>
      <p:sp>
        <p:nvSpPr>
          <p:cNvPr id="25" name="Arrow: Left 24">
            <a:extLst>
              <a:ext uri="{FF2B5EF4-FFF2-40B4-BE49-F238E27FC236}">
                <a16:creationId xmlns:a16="http://schemas.microsoft.com/office/drawing/2014/main" id="{CA891EDD-C024-2304-3D75-C543ADE0279B}"/>
              </a:ext>
            </a:extLst>
          </p:cNvPr>
          <p:cNvSpPr/>
          <p:nvPr/>
        </p:nvSpPr>
        <p:spPr>
          <a:xfrm rot="10800000">
            <a:off x="7930111" y="4646258"/>
            <a:ext cx="212456" cy="139817"/>
          </a:xfrm>
          <a:prstGeom prst="lef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676CD407-97EA-6201-0C93-C4FBAC97BB94}"/>
              </a:ext>
            </a:extLst>
          </p:cNvPr>
          <p:cNvSpPr/>
          <p:nvPr/>
        </p:nvSpPr>
        <p:spPr>
          <a:xfrm rot="10800000">
            <a:off x="7940724" y="3522419"/>
            <a:ext cx="212456" cy="95470"/>
          </a:xfrm>
          <a:prstGeom prst="lef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791361C-F5FA-2518-E607-469F85AFA1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448" y="4370750"/>
            <a:ext cx="1464732" cy="830651"/>
          </a:xfrm>
          <a:prstGeom prst="rect">
            <a:avLst/>
          </a:prstGeom>
        </p:spPr>
      </p:pic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F39449C4-249D-7017-B0E1-B3F487E5F1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949" y="3325502"/>
            <a:ext cx="1425130" cy="830651"/>
          </a:xfrm>
          <a:prstGeom prst="rect">
            <a:avLst/>
          </a:prstGeom>
        </p:spPr>
      </p:pic>
      <p:pic>
        <p:nvPicPr>
          <p:cNvPr id="18" name="Picture 17" descr="A picture containing box and whisker chart&#10;&#10;Description automatically generated">
            <a:extLst>
              <a:ext uri="{FF2B5EF4-FFF2-40B4-BE49-F238E27FC236}">
                <a16:creationId xmlns:a16="http://schemas.microsoft.com/office/drawing/2014/main" id="{8E805625-0A94-04CE-C80C-768D6E4C2F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77" y="4320066"/>
            <a:ext cx="1397590" cy="830651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A01E06F3-7D2D-7601-8358-B55FE88A36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78" y="3290200"/>
            <a:ext cx="1397590" cy="830651"/>
          </a:xfrm>
          <a:prstGeom prst="rect">
            <a:avLst/>
          </a:prstGeom>
        </p:spPr>
      </p:pic>
      <p:pic>
        <p:nvPicPr>
          <p:cNvPr id="28" name="Picture 27" descr="A picture containing text, dark, orange&#10;&#10;Description automatically generated">
            <a:extLst>
              <a:ext uri="{FF2B5EF4-FFF2-40B4-BE49-F238E27FC236}">
                <a16:creationId xmlns:a16="http://schemas.microsoft.com/office/drawing/2014/main" id="{DCF94F3E-4317-A5AC-0076-B94BFFDCC1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063" y="2492055"/>
            <a:ext cx="3030589" cy="545758"/>
          </a:xfrm>
          <a:prstGeom prst="rect">
            <a:avLst/>
          </a:prstGeom>
        </p:spPr>
      </p:pic>
      <p:pic>
        <p:nvPicPr>
          <p:cNvPr id="30" name="Picture 29" descr="A picture containing text, dark, orange&#10;&#10;Description automatically generated">
            <a:extLst>
              <a:ext uri="{FF2B5EF4-FFF2-40B4-BE49-F238E27FC236}">
                <a16:creationId xmlns:a16="http://schemas.microsoft.com/office/drawing/2014/main" id="{BC7021D7-3968-C0D2-D609-71CC537E621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593" y="2492056"/>
            <a:ext cx="2810153" cy="59893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13F874-4B1E-B314-09A5-6E6179F52080}"/>
              </a:ext>
            </a:extLst>
          </p:cNvPr>
          <p:cNvSpPr/>
          <p:nvPr/>
        </p:nvSpPr>
        <p:spPr>
          <a:xfrm>
            <a:off x="2546716" y="2383090"/>
            <a:ext cx="1017477" cy="45703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E64807F-3651-25CB-E185-267696FB7EDF}"/>
              </a:ext>
            </a:extLst>
          </p:cNvPr>
          <p:cNvSpPr/>
          <p:nvPr/>
        </p:nvSpPr>
        <p:spPr>
          <a:xfrm>
            <a:off x="6889099" y="2685629"/>
            <a:ext cx="775147" cy="35218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A2B4FA-DC6D-E7DF-3287-3CB6B16CE3CF}"/>
              </a:ext>
            </a:extLst>
          </p:cNvPr>
          <p:cNvCxnSpPr>
            <a:cxnSpLocks/>
          </p:cNvCxnSpPr>
          <p:nvPr/>
        </p:nvCxnSpPr>
        <p:spPr>
          <a:xfrm flipV="1">
            <a:off x="3231459" y="2022049"/>
            <a:ext cx="657225" cy="3762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D32E934-38DA-3091-CACF-BD4A49A59288}"/>
              </a:ext>
            </a:extLst>
          </p:cNvPr>
          <p:cNvSpPr txBox="1"/>
          <p:nvPr/>
        </p:nvSpPr>
        <p:spPr>
          <a:xfrm>
            <a:off x="3487879" y="1536600"/>
            <a:ext cx="15519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Concept Word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A9FF47E-39C6-1420-5B0E-FE50B53C5F3A}"/>
              </a:ext>
            </a:extLst>
          </p:cNvPr>
          <p:cNvCxnSpPr>
            <a:cxnSpLocks/>
            <a:stCxn id="32" idx="7"/>
          </p:cNvCxnSpPr>
          <p:nvPr/>
        </p:nvCxnSpPr>
        <p:spPr>
          <a:xfrm flipV="1">
            <a:off x="7550728" y="2056367"/>
            <a:ext cx="454254" cy="6808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4EB251D-65C4-2286-5F1F-9DF8E0D75DDB}"/>
              </a:ext>
            </a:extLst>
          </p:cNvPr>
          <p:cNvSpPr txBox="1"/>
          <p:nvPr/>
        </p:nvSpPr>
        <p:spPr>
          <a:xfrm>
            <a:off x="7604994" y="1572976"/>
            <a:ext cx="15519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Concept 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FD16CDE-CB08-9CB7-F5A6-434D1F2C0B24}"/>
                  </a:ext>
                </a:extLst>
              </p:cNvPr>
              <p:cNvSpPr txBox="1"/>
              <p:nvPr/>
            </p:nvSpPr>
            <p:spPr>
              <a:xfrm>
                <a:off x="2239642" y="5627020"/>
                <a:ext cx="7123433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Pairwise Accuracy = 1; corr(Y</a:t>
                </a:r>
                <a:r>
                  <a:rPr kumimoji="0" 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83696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83696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 + corr(Y</a:t>
                </a:r>
                <a:r>
                  <a:rPr kumimoji="0" 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j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83696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3696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 &gt; corr(Y</a:t>
                </a:r>
                <a:r>
                  <a:rPr kumimoji="0" 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83696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3696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 + corr(Y</a:t>
                </a:r>
                <a:r>
                  <a:rPr kumimoji="0" 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j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83696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3696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FD16CDE-CB08-9CB7-F5A6-434D1F2C0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642" y="5627020"/>
                <a:ext cx="7123433" cy="391646"/>
              </a:xfrm>
              <a:prstGeom prst="rect">
                <a:avLst/>
              </a:prstGeom>
              <a:blipFill>
                <a:blip r:embed="rId14"/>
                <a:stretch>
                  <a:fillRect l="-684" t="-6250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2BD83DD4-A6AF-AEBC-DB2C-06D7DDBA8F65}"/>
              </a:ext>
            </a:extLst>
          </p:cNvPr>
          <p:cNvSpPr txBox="1"/>
          <p:nvPr/>
        </p:nvSpPr>
        <p:spPr>
          <a:xfrm>
            <a:off x="0" y="6462369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Periera et al. 2018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5F3978-50EF-E9EB-EC37-7B637993C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AB4AAD-7D95-4EA7-9734-52571C4B4A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Footer Placeholder 3">
            <a:extLst>
              <a:ext uri="{FF2B5EF4-FFF2-40B4-BE49-F238E27FC236}">
                <a16:creationId xmlns:a16="http://schemas.microsoft.com/office/drawing/2014/main" id="{E7C8D295-74C2-BAFE-0478-98CF9AEB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815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IJCAIi-2023: DL for Brain Encoding and Decoding</a:t>
            </a:r>
          </a:p>
        </p:txBody>
      </p:sp>
    </p:spTree>
    <p:extLst>
      <p:ext uri="{BB962C8B-B14F-4D97-AF65-F5344CB8AC3E}">
        <p14:creationId xmlns:p14="http://schemas.microsoft.com/office/powerpoint/2010/main" val="69239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5" grpId="0" animBg="1"/>
      <p:bldP spid="16" grpId="0" animBg="1"/>
      <p:bldP spid="17" grpId="0" animBg="1"/>
      <p:bldP spid="21" grpId="0" animBg="1"/>
      <p:bldP spid="25" grpId="0" animBg="1"/>
      <p:bldP spid="26" grpId="0" animBg="1"/>
      <p:bldP spid="31" grpId="0" animBg="1"/>
      <p:bldP spid="32" grpId="0" animBg="1"/>
      <p:bldP spid="34" grpId="0"/>
      <p:bldP spid="36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D878355-65CE-0340-1A72-037B92EBADAA}"/>
              </a:ext>
            </a:extLst>
          </p:cNvPr>
          <p:cNvSpPr/>
          <p:nvPr/>
        </p:nvSpPr>
        <p:spPr>
          <a:xfrm>
            <a:off x="7279839" y="2061658"/>
            <a:ext cx="526595" cy="451514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5A3B2-4999-8CA9-AEE4-9B419B1D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40921"/>
            <a:ext cx="10515600" cy="918926"/>
          </a:xfrm>
        </p:spPr>
        <p:txBody>
          <a:bodyPr>
            <a:normAutofit/>
          </a:bodyPr>
          <a:lstStyle/>
          <a:p>
            <a:r>
              <a:rPr lang="en-US" sz="4000"/>
              <a:t>Evaluating Decoding Models: Rank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0E07C3-F57D-5388-9C56-7DC44CF0B7D1}"/>
                  </a:ext>
                </a:extLst>
              </p:cNvPr>
              <p:cNvSpPr txBox="1"/>
              <p:nvPr/>
            </p:nvSpPr>
            <p:spPr>
              <a:xfrm>
                <a:off x="8687287" y="1560043"/>
                <a:ext cx="2932251" cy="5049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Rank Accuracy =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1−</m:t>
                    </m:r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𝑟𝑎𝑛𝑘</m:t>
                            </m:r>
                          </m:e>
                        </m:d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den>
                    </m:f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0E07C3-F57D-5388-9C56-7DC44CF0B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287" y="1560043"/>
                <a:ext cx="2932251" cy="504946"/>
              </a:xfrm>
              <a:prstGeom prst="rect">
                <a:avLst/>
              </a:prstGeom>
              <a:blipFill>
                <a:blip r:embed="rId3"/>
                <a:stretch>
                  <a:fillRect l="-1663" b="-7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1D14F229-EA37-3094-7360-828F505E5063}"/>
              </a:ext>
            </a:extLst>
          </p:cNvPr>
          <p:cNvSpPr/>
          <p:nvPr/>
        </p:nvSpPr>
        <p:spPr>
          <a:xfrm>
            <a:off x="403404" y="3765250"/>
            <a:ext cx="526595" cy="451514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C21A49-1248-476A-DEAB-286E23AF2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3" y="3806705"/>
            <a:ext cx="296441" cy="364850"/>
          </a:xfrm>
          <a:prstGeom prst="rect">
            <a:avLst/>
          </a:prstGeom>
        </p:spPr>
      </p:pic>
      <p:sp>
        <p:nvSpPr>
          <p:cNvPr id="15" name="Arrow: Left 14">
            <a:extLst>
              <a:ext uri="{FF2B5EF4-FFF2-40B4-BE49-F238E27FC236}">
                <a16:creationId xmlns:a16="http://schemas.microsoft.com/office/drawing/2014/main" id="{730477DB-7DB7-0E56-E9B0-CC9695EA330E}"/>
              </a:ext>
            </a:extLst>
          </p:cNvPr>
          <p:cNvSpPr/>
          <p:nvPr/>
        </p:nvSpPr>
        <p:spPr>
          <a:xfrm rot="10800000">
            <a:off x="6953516" y="2284714"/>
            <a:ext cx="198166" cy="92082"/>
          </a:xfrm>
          <a:prstGeom prst="lef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47F989B3-5E20-DF3D-2AE5-E98CD3053103}"/>
              </a:ext>
            </a:extLst>
          </p:cNvPr>
          <p:cNvSpPr/>
          <p:nvPr/>
        </p:nvSpPr>
        <p:spPr>
          <a:xfrm>
            <a:off x="1005001" y="3989131"/>
            <a:ext cx="218098" cy="92082"/>
          </a:xfrm>
          <a:prstGeom prst="lef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473440-BCF0-7BEB-C26C-AAB2ABFFB6A9}"/>
              </a:ext>
            </a:extLst>
          </p:cNvPr>
          <p:cNvSpPr/>
          <p:nvPr/>
        </p:nvSpPr>
        <p:spPr>
          <a:xfrm>
            <a:off x="7279839" y="3019896"/>
            <a:ext cx="546364" cy="468876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902F807-9CE3-39CD-2444-598BC49D8234}"/>
              </a:ext>
            </a:extLst>
          </p:cNvPr>
          <p:cNvSpPr/>
          <p:nvPr/>
        </p:nvSpPr>
        <p:spPr>
          <a:xfrm>
            <a:off x="7279839" y="5002126"/>
            <a:ext cx="546364" cy="468876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CA891EDD-C024-2304-3D75-C543ADE0279B}"/>
              </a:ext>
            </a:extLst>
          </p:cNvPr>
          <p:cNvSpPr/>
          <p:nvPr/>
        </p:nvSpPr>
        <p:spPr>
          <a:xfrm rot="10800000">
            <a:off x="6943568" y="5166083"/>
            <a:ext cx="212456" cy="139817"/>
          </a:xfrm>
          <a:prstGeom prst="lef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676CD407-97EA-6201-0C93-C4FBAC97BB94}"/>
              </a:ext>
            </a:extLst>
          </p:cNvPr>
          <p:cNvSpPr/>
          <p:nvPr/>
        </p:nvSpPr>
        <p:spPr>
          <a:xfrm rot="10800000">
            <a:off x="6947750" y="3217175"/>
            <a:ext cx="212456" cy="95470"/>
          </a:xfrm>
          <a:prstGeom prst="lef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9AC0F9-6005-3320-7BAB-59304841CA6C}"/>
              </a:ext>
            </a:extLst>
          </p:cNvPr>
          <p:cNvSpPr txBox="1"/>
          <p:nvPr/>
        </p:nvSpPr>
        <p:spPr>
          <a:xfrm>
            <a:off x="0" y="6462369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Periera et al. 2018  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791361C-F5FA-2518-E607-469F85AFA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81" y="3815607"/>
            <a:ext cx="1464732" cy="830651"/>
          </a:xfrm>
          <a:prstGeom prst="rect">
            <a:avLst/>
          </a:prstGeom>
        </p:spPr>
      </p:pic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F39449C4-249D-7017-B0E1-B3F487E5F1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464" y="2120799"/>
            <a:ext cx="1425130" cy="830651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A01E06F3-7D2D-7601-8358-B55FE88A3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004" y="2984956"/>
            <a:ext cx="1397590" cy="830651"/>
          </a:xfrm>
          <a:prstGeom prst="rect">
            <a:avLst/>
          </a:prstGeom>
        </p:spPr>
      </p:pic>
      <p:pic>
        <p:nvPicPr>
          <p:cNvPr id="28" name="Picture 27" descr="A picture containing text, dark, orange&#10;&#10;Description automatically generated">
            <a:extLst>
              <a:ext uri="{FF2B5EF4-FFF2-40B4-BE49-F238E27FC236}">
                <a16:creationId xmlns:a16="http://schemas.microsoft.com/office/drawing/2014/main" id="{DCF94F3E-4317-A5AC-0076-B94BFFDCC1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88" y="2960501"/>
            <a:ext cx="3030589" cy="545758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13F874-4B1E-B314-09A5-6E6179F52080}"/>
              </a:ext>
            </a:extLst>
          </p:cNvPr>
          <p:cNvSpPr/>
          <p:nvPr/>
        </p:nvSpPr>
        <p:spPr>
          <a:xfrm>
            <a:off x="651241" y="2851536"/>
            <a:ext cx="1017477" cy="45703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A2B4FA-DC6D-E7DF-3287-3CB6B16CE3CF}"/>
              </a:ext>
            </a:extLst>
          </p:cNvPr>
          <p:cNvCxnSpPr>
            <a:cxnSpLocks/>
          </p:cNvCxnSpPr>
          <p:nvPr/>
        </p:nvCxnSpPr>
        <p:spPr>
          <a:xfrm flipV="1">
            <a:off x="1335984" y="2490495"/>
            <a:ext cx="657225" cy="3762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D32E934-38DA-3091-CACF-BD4A49A59288}"/>
              </a:ext>
            </a:extLst>
          </p:cNvPr>
          <p:cNvSpPr txBox="1"/>
          <p:nvPr/>
        </p:nvSpPr>
        <p:spPr>
          <a:xfrm>
            <a:off x="1592404" y="2005046"/>
            <a:ext cx="15519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Concept Word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524221-496C-E7E8-BCF4-D4C8AD3E9CFC}"/>
              </a:ext>
            </a:extLst>
          </p:cNvPr>
          <p:cNvSpPr/>
          <p:nvPr/>
        </p:nvSpPr>
        <p:spPr>
          <a:xfrm>
            <a:off x="3007483" y="3649623"/>
            <a:ext cx="1320943" cy="70568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Correaltion</a:t>
            </a:r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D9F2655C-F5EC-E17C-A124-24AB14BAEBBB}"/>
              </a:ext>
            </a:extLst>
          </p:cNvPr>
          <p:cNvSpPr/>
          <p:nvPr/>
        </p:nvSpPr>
        <p:spPr>
          <a:xfrm rot="10800000">
            <a:off x="2781778" y="3956425"/>
            <a:ext cx="198166" cy="92082"/>
          </a:xfrm>
          <a:prstGeom prst="lef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65EB9F3-5691-FD88-7D8B-C7145AD85652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4328426" y="2536125"/>
            <a:ext cx="1016038" cy="14663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1F4642-DEB1-CA75-D490-01095A053FCB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 flipV="1">
            <a:off x="4328426" y="3400282"/>
            <a:ext cx="1043578" cy="602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554B5BA-4E5C-73FE-1FE6-6B763A002A85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328426" y="4002466"/>
            <a:ext cx="1050008" cy="13034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1837D82-A665-2997-18D2-CF6CF179D7FB}"/>
              </a:ext>
            </a:extLst>
          </p:cNvPr>
          <p:cNvCxnSpPr>
            <a:cxnSpLocks/>
          </p:cNvCxnSpPr>
          <p:nvPr/>
        </p:nvCxnSpPr>
        <p:spPr>
          <a:xfrm flipH="1" flipV="1">
            <a:off x="6057900" y="3886200"/>
            <a:ext cx="12463" cy="790575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ight Brace 45">
            <a:extLst>
              <a:ext uri="{FF2B5EF4-FFF2-40B4-BE49-F238E27FC236}">
                <a16:creationId xmlns:a16="http://schemas.microsoft.com/office/drawing/2014/main" id="{D5DE3934-F15C-74DE-0D6D-E26364597705}"/>
              </a:ext>
            </a:extLst>
          </p:cNvPr>
          <p:cNvSpPr/>
          <p:nvPr/>
        </p:nvSpPr>
        <p:spPr>
          <a:xfrm>
            <a:off x="7858306" y="2120799"/>
            <a:ext cx="689449" cy="31851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8B27E509-E426-720D-AF5C-130ED6542E8E}"/>
                  </a:ext>
                </a:extLst>
              </p:cNvPr>
              <p:cNvSpPr/>
              <p:nvPr/>
            </p:nvSpPr>
            <p:spPr>
              <a:xfrm>
                <a:off x="8429772" y="3217175"/>
                <a:ext cx="1509490" cy="11381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If (i==j)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correlation = corr(Y</a:t>
                </a:r>
                <a:r>
                  <a:rPr kumimoji="0" lang="en-US" sz="18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j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 </a:t>
                </a:r>
              </a:p>
            </p:txBody>
          </p:sp>
        </mc:Choice>
        <mc:Fallback xmlns=""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8B27E509-E426-720D-AF5C-130ED6542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772" y="3217175"/>
                <a:ext cx="1509490" cy="1138134"/>
              </a:xfrm>
              <a:prstGeom prst="roundRect">
                <a:avLst/>
              </a:prstGeom>
              <a:blipFill>
                <a:blip r:embed="rId9"/>
                <a:stretch>
                  <a:fillRect r="-794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 descr="A picture containing text&#10;&#10;Description automatically generated">
            <a:extLst>
              <a:ext uri="{FF2B5EF4-FFF2-40B4-BE49-F238E27FC236}">
                <a16:creationId xmlns:a16="http://schemas.microsoft.com/office/drawing/2014/main" id="{DB2937BB-DA7E-7115-C833-62C66EC572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66" y="4996001"/>
            <a:ext cx="1397590" cy="830651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D4C8A27-29DE-BE2C-C827-7C132C5CA22F}"/>
              </a:ext>
            </a:extLst>
          </p:cNvPr>
          <p:cNvSpPr/>
          <p:nvPr/>
        </p:nvSpPr>
        <p:spPr>
          <a:xfrm>
            <a:off x="8768325" y="4739069"/>
            <a:ext cx="2561963" cy="113813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 = rsort(corr_scores).index(correlation) 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88E80FB-5DFA-D060-68E1-E91BE7FC66A0}"/>
              </a:ext>
            </a:extLst>
          </p:cNvPr>
          <p:cNvCxnSpPr>
            <a:cxnSpLocks/>
          </p:cNvCxnSpPr>
          <p:nvPr/>
        </p:nvCxnSpPr>
        <p:spPr>
          <a:xfrm flipH="1">
            <a:off x="7950018" y="5411326"/>
            <a:ext cx="1234499" cy="5417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5AA885E-EF3D-42DE-4BB7-B6A94F85D344}"/>
              </a:ext>
            </a:extLst>
          </p:cNvPr>
          <p:cNvSpPr txBox="1"/>
          <p:nvPr/>
        </p:nvSpPr>
        <p:spPr>
          <a:xfrm>
            <a:off x="6002028" y="5826652"/>
            <a:ext cx="30822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the correlation scores in descending order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3C074-5942-E5DC-C6C1-E6CE2435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AB4AAD-7D95-4EA7-9734-52571C4B4A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ooter Placeholder 3">
            <a:extLst>
              <a:ext uri="{FF2B5EF4-FFF2-40B4-BE49-F238E27FC236}">
                <a16:creationId xmlns:a16="http://schemas.microsoft.com/office/drawing/2014/main" id="{E6C41D61-AF9C-3526-BCC3-479A2BE6F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815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IJCAI-2023: DL for Brain Encoding and Decoding</a:t>
            </a:r>
          </a:p>
        </p:txBody>
      </p:sp>
    </p:spTree>
    <p:extLst>
      <p:ext uri="{BB962C8B-B14F-4D97-AF65-F5344CB8AC3E}">
        <p14:creationId xmlns:p14="http://schemas.microsoft.com/office/powerpoint/2010/main" val="198688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 animBg="1"/>
      <p:bldP spid="15" grpId="0" animBg="1"/>
      <p:bldP spid="16" grpId="0" animBg="1"/>
      <p:bldP spid="17" grpId="0" animBg="1"/>
      <p:bldP spid="21" grpId="0" animBg="1"/>
      <p:bldP spid="25" grpId="0" animBg="1"/>
      <p:bldP spid="26" grpId="0" animBg="1"/>
      <p:bldP spid="31" grpId="0" animBg="1"/>
      <p:bldP spid="34" grpId="0"/>
      <p:bldP spid="13" grpId="0" animBg="1"/>
      <p:bldP spid="37" grpId="0" animBg="1"/>
      <p:bldP spid="46" grpId="0" animBg="1"/>
      <p:bldP spid="50" grpId="0" animBg="1"/>
      <p:bldP spid="49" grpId="0" animBg="1"/>
      <p:bldP spid="5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1DE2-3574-8EC5-F424-8E210A8EE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500"/>
          </a:xfrm>
        </p:spPr>
        <p:txBody>
          <a:bodyPr/>
          <a:lstStyle/>
          <a:p>
            <a:r>
              <a:rPr lang="en-US" dirty="0"/>
              <a:t>Representational Similarity Matrix (RSM)</a:t>
            </a:r>
          </a:p>
        </p:txBody>
      </p: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D88C1E51-7B9F-627B-BB13-C5821768D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7275" y="1543666"/>
            <a:ext cx="4837164" cy="4689986"/>
          </a:xfrm>
        </p:spPr>
      </p:pic>
      <p:pic>
        <p:nvPicPr>
          <p:cNvPr id="10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ED847586-FE94-AA51-67A6-FAE4671521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5223" y="4129548"/>
            <a:ext cx="7629216" cy="2104104"/>
          </a:xfrm>
          <a:prstGeom prst="rect">
            <a:avLst/>
          </a:prstGeom>
        </p:spPr>
      </p:pic>
      <p:pic>
        <p:nvPicPr>
          <p:cNvPr id="11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FBD5156C-9734-AC8E-5A99-940B15461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23" y="1543666"/>
            <a:ext cx="7629216" cy="468998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40210F2-954A-A555-C41C-FBF756FA7C53}"/>
              </a:ext>
            </a:extLst>
          </p:cNvPr>
          <p:cNvSpPr/>
          <p:nvPr/>
        </p:nvSpPr>
        <p:spPr>
          <a:xfrm>
            <a:off x="2790825" y="2809875"/>
            <a:ext cx="447675" cy="2762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98490D-0A5D-3897-0A10-CD68B9AF2D1E}"/>
              </a:ext>
            </a:extLst>
          </p:cNvPr>
          <p:cNvCxnSpPr>
            <a:stCxn id="12" idx="3"/>
          </p:cNvCxnSpPr>
          <p:nvPr/>
        </p:nvCxnSpPr>
        <p:spPr>
          <a:xfrm flipH="1">
            <a:off x="1485900" y="3045648"/>
            <a:ext cx="1370485" cy="5738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D74DD1-D016-8A9F-FBA7-5BEC60930B02}"/>
              </a:ext>
            </a:extLst>
          </p:cNvPr>
          <p:cNvSpPr txBox="1"/>
          <p:nvPr/>
        </p:nvSpPr>
        <p:spPr>
          <a:xfrm>
            <a:off x="64334" y="3619500"/>
            <a:ext cx="18154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corr(Scene1, Scen2)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6F8DBE-2F5A-03D1-8BF1-E1047E426476}"/>
              </a:ext>
            </a:extLst>
          </p:cNvPr>
          <p:cNvSpPr txBox="1"/>
          <p:nvPr/>
        </p:nvSpPr>
        <p:spPr>
          <a:xfrm>
            <a:off x="0" y="6462369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Moussa et al. 2012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39B29-5788-EF65-44A2-CD5ECC930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AB4AAD-7D95-4EA7-9734-52571C4B4A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45D93B7E-4ADB-FBF7-70B8-FCF8ECBD7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815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IJCAI-2023: DL for Brain Encoding and Decoding</a:t>
            </a:r>
          </a:p>
        </p:txBody>
      </p:sp>
    </p:spTree>
    <p:extLst>
      <p:ext uri="{BB962C8B-B14F-4D97-AF65-F5344CB8AC3E}">
        <p14:creationId xmlns:p14="http://schemas.microsoft.com/office/powerpoint/2010/main" val="29091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1DE2-3574-8EC5-F424-8E210A8EE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500"/>
          </a:xfrm>
        </p:spPr>
        <p:txBody>
          <a:bodyPr/>
          <a:lstStyle/>
          <a:p>
            <a:r>
              <a:rPr lang="en-US" dirty="0"/>
              <a:t>Representational Dissimilarity Matrix (RDM)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7DC5935F-3F94-19F9-5CF7-20886B19D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35" y="1661652"/>
            <a:ext cx="8337755" cy="386407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C4412E-C0AC-1C50-79DE-3F6B09E4C3FE}"/>
              </a:ext>
            </a:extLst>
          </p:cNvPr>
          <p:cNvSpPr txBox="1"/>
          <p:nvPr/>
        </p:nvSpPr>
        <p:spPr>
          <a:xfrm>
            <a:off x="0" y="6462369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Hamed et al. 2014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C2E06-00B5-0094-AE2A-1B65E32B9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AB4AAD-7D95-4EA7-9734-52571C4B4A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BE0E454-0680-80B6-8B94-18DFE5EEF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815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IJCAI-2023: DL for Brain Encoding and Decoding</a:t>
            </a:r>
          </a:p>
        </p:txBody>
      </p:sp>
    </p:spTree>
    <p:extLst>
      <p:ext uri="{BB962C8B-B14F-4D97-AF65-F5344CB8AC3E}">
        <p14:creationId xmlns:p14="http://schemas.microsoft.com/office/powerpoint/2010/main" val="396086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86EB1-4BE1-CD6F-3E6F-C543F3ED4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866"/>
            <a:ext cx="10515600" cy="749300"/>
          </a:xfrm>
        </p:spPr>
        <p:txBody>
          <a:bodyPr/>
          <a:lstStyle/>
          <a:p>
            <a:r>
              <a:rPr lang="en-US"/>
              <a:t>Representation Similarity Analysis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5338630-FCBA-ECC2-2ACC-58E5ED671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41" y="1337187"/>
            <a:ext cx="7049729" cy="490629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1C8CB-B336-01FD-0505-270A7938929F}"/>
              </a:ext>
            </a:extLst>
          </p:cNvPr>
          <p:cNvSpPr txBox="1"/>
          <p:nvPr/>
        </p:nvSpPr>
        <p:spPr>
          <a:xfrm>
            <a:off x="0" y="6462369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Kriegeskorte et al. 2018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D9876-DC98-67C9-EE46-6BD9E73FDE09}"/>
              </a:ext>
            </a:extLst>
          </p:cNvPr>
          <p:cNvSpPr txBox="1"/>
          <p:nvPr/>
        </p:nvSpPr>
        <p:spPr>
          <a:xfrm>
            <a:off x="9832259" y="5276850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DSM = RDM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E71BB-CDDA-E14B-F0FD-FA0EBFF7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AB4AAD-7D95-4EA7-9734-52571C4B4A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8CAC83F-02C1-6398-13B2-4B4407832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815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IJCAI-2023: DL for Brain Encoding and Decoding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BB5501-2BCD-F171-BC55-6D6FE650992E}"/>
              </a:ext>
            </a:extLst>
          </p:cNvPr>
          <p:cNvSpPr/>
          <p:nvPr/>
        </p:nvSpPr>
        <p:spPr>
          <a:xfrm>
            <a:off x="4000500" y="3924300"/>
            <a:ext cx="1076325" cy="5524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B0BCE7-2317-7585-ABF6-18309CE11F09}"/>
              </a:ext>
            </a:extLst>
          </p:cNvPr>
          <p:cNvSpPr/>
          <p:nvPr/>
        </p:nvSpPr>
        <p:spPr>
          <a:xfrm>
            <a:off x="7871183" y="3941916"/>
            <a:ext cx="1076325" cy="5524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F41E970-7668-CEBC-9124-9A40512006BE}"/>
              </a:ext>
            </a:extLst>
          </p:cNvPr>
          <p:cNvSpPr/>
          <p:nvPr/>
        </p:nvSpPr>
        <p:spPr>
          <a:xfrm>
            <a:off x="9832259" y="5172591"/>
            <a:ext cx="1264366" cy="5524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65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39C2D-789A-4213-48CD-53D73D4AB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133350"/>
            <a:ext cx="10515600" cy="720725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07C32-2035-D089-F155-02D1CA12C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057276"/>
            <a:ext cx="11487150" cy="5143500"/>
          </a:xfrm>
        </p:spPr>
        <p:txBody>
          <a:bodyPr>
            <a:normAutofit/>
          </a:bodyPr>
          <a:lstStyle/>
          <a:p>
            <a:r>
              <a:rPr lang="en-US" dirty="0"/>
              <a:t>Introduction to Brain Decoding</a:t>
            </a:r>
          </a:p>
          <a:p>
            <a:r>
              <a:rPr lang="en-US" dirty="0"/>
              <a:t>Decoding models</a:t>
            </a:r>
          </a:p>
          <a:p>
            <a:pPr lvl="1"/>
            <a:r>
              <a:rPr lang="en-US" dirty="0"/>
              <a:t>Linear Models</a:t>
            </a:r>
          </a:p>
          <a:p>
            <a:pPr lvl="1"/>
            <a:r>
              <a:rPr lang="en-US" dirty="0"/>
              <a:t>Non-Linear Models (including DNNs)</a:t>
            </a:r>
          </a:p>
          <a:p>
            <a:r>
              <a:rPr lang="en-US" dirty="0">
                <a:solidFill>
                  <a:srgbClr val="FF0000"/>
                </a:solidFill>
              </a:rPr>
              <a:t>Language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Periera</a:t>
            </a:r>
            <a:r>
              <a:rPr lang="en-US" dirty="0">
                <a:solidFill>
                  <a:srgbClr val="FF0000"/>
                </a:solidFill>
              </a:rPr>
              <a:t> et al. 2018, Gauthier et al. 2019, </a:t>
            </a:r>
            <a:r>
              <a:rPr lang="en-US" dirty="0" err="1">
                <a:solidFill>
                  <a:srgbClr val="FF0000"/>
                </a:solidFill>
              </a:rPr>
              <a:t>Huth</a:t>
            </a:r>
            <a:r>
              <a:rPr lang="en-US" dirty="0">
                <a:solidFill>
                  <a:srgbClr val="FF0000"/>
                </a:solidFill>
              </a:rPr>
              <a:t> et al. 2023, Oota et al.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9D962-99C7-462E-B69F-64EECE9E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F58557-243D-F25F-D79D-7B50714A9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97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60660-16CC-3985-BDBC-184713ED3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88901"/>
            <a:ext cx="10515600" cy="673100"/>
          </a:xfrm>
        </p:spPr>
        <p:txBody>
          <a:bodyPr>
            <a:normAutofit fontScale="90000"/>
          </a:bodyPr>
          <a:lstStyle/>
          <a:p>
            <a:r>
              <a:rPr lang="en-US"/>
              <a:t>Linguistic Brain Decoding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E437D-77D4-4CE3-9DD3-B23DBE04E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19200"/>
            <a:ext cx="11658600" cy="54102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Toward Word-level Universal Brain Decoder</a:t>
            </a:r>
          </a:p>
          <a:p>
            <a:r>
              <a:rPr lang="en-US" dirty="0"/>
              <a:t>Does injecting linguistic structure into language models lead to better alignment with brain recordings?</a:t>
            </a:r>
            <a:endParaRPr lang="en-US" sz="2800" dirty="0"/>
          </a:p>
          <a:p>
            <a:r>
              <a:rPr lang="en-US" sz="2800" dirty="0"/>
              <a:t>Multi-view and Cross-view Decoding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DBD652-EEDD-ED61-27DD-1587FC0156B1}"/>
              </a:ext>
            </a:extLst>
          </p:cNvPr>
          <p:cNvSpPr txBox="1"/>
          <p:nvPr/>
        </p:nvSpPr>
        <p:spPr>
          <a:xfrm>
            <a:off x="-466726" y="6444734"/>
            <a:ext cx="11325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 err="1">
                <a:solidFill>
                  <a:srgbClr val="FF0000"/>
                </a:solidFill>
              </a:rPr>
              <a:t>Periera</a:t>
            </a:r>
            <a:r>
              <a:rPr lang="en-US" dirty="0">
                <a:solidFill>
                  <a:srgbClr val="FF0000"/>
                </a:solidFill>
              </a:rPr>
              <a:t> et al. 2018</a:t>
            </a:r>
            <a:r>
              <a:rPr lang="en-US" dirty="0"/>
              <a:t>, Gauthier et al. 2019, </a:t>
            </a:r>
            <a:r>
              <a:rPr lang="en-US" dirty="0" err="1"/>
              <a:t>Huth</a:t>
            </a:r>
            <a:r>
              <a:rPr lang="en-US" dirty="0"/>
              <a:t> et al. 2023, Oota et al.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04129-FC80-5916-4116-AA5062FF1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17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4491D59-0A2D-9803-6754-26155D7A0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1450" y="6065322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029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06DC-E2CE-B708-D804-D4FA0828A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45167"/>
            <a:ext cx="11772900" cy="923925"/>
          </a:xfrm>
        </p:spPr>
        <p:txBody>
          <a:bodyPr>
            <a:normAutofit/>
          </a:bodyPr>
          <a:lstStyle/>
          <a:p>
            <a:r>
              <a:rPr lang="en-US" sz="4000" dirty="0"/>
              <a:t>Classical Decoders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FE1D-585C-3E1E-369B-6A94EE4B0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1365942"/>
            <a:ext cx="11668125" cy="5244407"/>
          </a:xfrm>
        </p:spPr>
        <p:txBody>
          <a:bodyPr/>
          <a:lstStyle/>
          <a:p>
            <a:r>
              <a:rPr lang="en-US" dirty="0"/>
              <a:t>Classical decoding solutions extracting linguistic meaning from imaging data have been largely limited to </a:t>
            </a:r>
          </a:p>
          <a:p>
            <a:pPr lvl="1"/>
            <a:r>
              <a:rPr lang="en-US" dirty="0"/>
              <a:t>concrete nouns, </a:t>
            </a:r>
          </a:p>
          <a:p>
            <a:pPr lvl="1"/>
            <a:r>
              <a:rPr lang="en-US" dirty="0"/>
              <a:t>using similar stimuli for training and testing, </a:t>
            </a:r>
          </a:p>
          <a:p>
            <a:pPr lvl="1"/>
            <a:r>
              <a:rPr lang="en-US" dirty="0"/>
              <a:t>small number of semantic categories.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190EDDC-F3D5-9319-CF12-E764A2A6E4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0256" y="3429000"/>
            <a:ext cx="3460955" cy="288970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EA3D865-FAFC-5920-476E-52F688385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39" y="3922150"/>
            <a:ext cx="4656807" cy="2222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3F7B42-0CEF-E5E9-729C-D1135FBBED64}"/>
              </a:ext>
            </a:extLst>
          </p:cNvPr>
          <p:cNvSpPr txBox="1"/>
          <p:nvPr/>
        </p:nvSpPr>
        <p:spPr>
          <a:xfrm>
            <a:off x="0" y="6462369"/>
            <a:ext cx="3805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Mitchell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2008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083F16-105C-F967-702A-946C5E20B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18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513432A-A516-4659-BFB2-0436028EA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21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3E0D-0963-2C8A-EDA3-678599C03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rmAutofit fontScale="90000"/>
          </a:bodyPr>
          <a:lstStyle/>
          <a:p>
            <a:r>
              <a:rPr lang="en-US" dirty="0"/>
              <a:t>Toward a universal 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E9467-0B54-9FCB-DFA2-F60619CED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43000"/>
            <a:ext cx="11715750" cy="5033963"/>
          </a:xfrm>
        </p:spPr>
        <p:txBody>
          <a:bodyPr>
            <a:normAutofit/>
          </a:bodyPr>
          <a:lstStyle/>
          <a:p>
            <a:r>
              <a:rPr lang="en-US" dirty="0"/>
              <a:t>Presented a new approach for building a brain decoding system:</a:t>
            </a:r>
          </a:p>
          <a:p>
            <a:pPr lvl="1"/>
            <a:r>
              <a:rPr lang="en-US" dirty="0"/>
              <a:t>words and sentences are represented as vectors in a semantic space constructed from massive text corpora.</a:t>
            </a:r>
          </a:p>
          <a:p>
            <a:pPr lvl="1"/>
            <a:r>
              <a:rPr lang="en-US" dirty="0"/>
              <a:t>wide variety of both concrete and abstract topics from two separate datasets.</a:t>
            </a:r>
          </a:p>
          <a:p>
            <a:pPr lvl="1"/>
            <a:r>
              <a:rPr lang="en-US" dirty="0"/>
              <a:t>subject reads naturalistic linguistic stimuli on potentially any topic, including abstract ideas (ex., pleasure, justice, love,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552551-EAF3-A58B-729A-D52C7CC3E880}"/>
              </a:ext>
            </a:extLst>
          </p:cNvPr>
          <p:cNvSpPr txBox="1"/>
          <p:nvPr/>
        </p:nvSpPr>
        <p:spPr>
          <a:xfrm>
            <a:off x="0" y="6462369"/>
            <a:ext cx="3805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Pereira et al. 2018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54E7F64-F257-B444-1523-07C0BD813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3429000"/>
            <a:ext cx="4476750" cy="2876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E64CF8-0EA2-2E20-DA4F-C29465B751BE}"/>
              </a:ext>
            </a:extLst>
          </p:cNvPr>
          <p:cNvSpPr txBox="1"/>
          <p:nvPr/>
        </p:nvSpPr>
        <p:spPr>
          <a:xfrm>
            <a:off x="8215276" y="4574709"/>
            <a:ext cx="1151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prstClr val="black"/>
                </a:solidFill>
                <a:latin typeface="Calibri" panose="020F0502020204030204"/>
              </a:rPr>
              <a:t>GloVE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608FE7D-98C0-2CE7-C661-57AA916BB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19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7AB1088-916C-74E3-C7C2-AD295964D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ACEA6B-C9F8-40CC-E18D-99E8CE1BCDC8}"/>
              </a:ext>
            </a:extLst>
          </p:cNvPr>
          <p:cNvSpPr txBox="1"/>
          <p:nvPr/>
        </p:nvSpPr>
        <p:spPr>
          <a:xfrm>
            <a:off x="8610600" y="4948577"/>
            <a:ext cx="3805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Pennington et al. 2014      </a:t>
            </a:r>
          </a:p>
        </p:txBody>
      </p:sp>
    </p:spTree>
    <p:extLst>
      <p:ext uri="{BB962C8B-B14F-4D97-AF65-F5344CB8AC3E}">
        <p14:creationId xmlns:p14="http://schemas.microsoft.com/office/powerpoint/2010/main" val="326429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DF52B-E331-4D2E-8F8A-109E5A0D3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B9BCC-48D7-4CA0-8A3A-39ACEC90E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Introduction to Brain encoding and decoding [30 min]</a:t>
            </a:r>
          </a:p>
          <a:p>
            <a:r>
              <a:rPr lang="en-IN" dirty="0"/>
              <a:t>Stimulus Representations [1 hour]</a:t>
            </a:r>
            <a:endParaRPr lang="en-US" dirty="0"/>
          </a:p>
          <a:p>
            <a:r>
              <a:rPr lang="en-IN" dirty="0"/>
              <a:t>Coffee break [30 min]</a:t>
            </a:r>
          </a:p>
          <a:p>
            <a:r>
              <a:rPr lang="en-IN" dirty="0"/>
              <a:t>Deep Learning for Brain Decoding [1 hour 30 min]</a:t>
            </a:r>
          </a:p>
          <a:p>
            <a:r>
              <a:rPr lang="en-IN" dirty="0"/>
              <a:t>Lunch break [1 hour 30 min]</a:t>
            </a:r>
          </a:p>
          <a:p>
            <a:r>
              <a:rPr lang="en-IN" dirty="0"/>
              <a:t>Deep Learning for Brain Encoding [1 hour 30 min]</a:t>
            </a:r>
          </a:p>
          <a:p>
            <a:r>
              <a:rPr lang="en-IN" dirty="0"/>
              <a:t>Coffee break [30 min]</a:t>
            </a:r>
          </a:p>
          <a:p>
            <a:r>
              <a:rPr lang="en-IN" dirty="0"/>
              <a:t>Advanced Methods [1 hour 15 min]</a:t>
            </a:r>
          </a:p>
          <a:p>
            <a:r>
              <a:rPr lang="en-US" dirty="0"/>
              <a:t>Summary and Future Trends [15 min]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394C1-CEF8-4E7D-A0C6-59D06A3C4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F2EA2-1C6D-41B1-B68A-CD2C7CDD6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17A532-D286-470D-AE82-1500C848B68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E53B07-FA04-468C-A3C2-F991FFD78FC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77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9" descr="Timeline&#10;&#10;Description automatically generated">
            <a:extLst>
              <a:ext uri="{FF2B5EF4-FFF2-40B4-BE49-F238E27FC236}">
                <a16:creationId xmlns:a16="http://schemas.microsoft.com/office/drawing/2014/main" id="{3C81CFCE-3358-39AC-3C79-ED0827736B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496" y="4747555"/>
            <a:ext cx="9184629" cy="1613916"/>
          </a:xfrm>
          <a:prstGeom prst="rect">
            <a:avLst/>
          </a:prstGeom>
        </p:spPr>
      </p:pic>
      <p:pic>
        <p:nvPicPr>
          <p:cNvPr id="24" name="Content Placeholder 9" descr="Timeline&#10;&#10;Description automatically generated">
            <a:extLst>
              <a:ext uri="{FF2B5EF4-FFF2-40B4-BE49-F238E27FC236}">
                <a16:creationId xmlns:a16="http://schemas.microsoft.com/office/drawing/2014/main" id="{A06D2E9E-0D13-6DCE-0AA3-482E9E5C62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986" y="3484644"/>
            <a:ext cx="9096139" cy="1029758"/>
          </a:xfrm>
          <a:prstGeom prst="rect">
            <a:avLst/>
          </a:prstGeom>
        </p:spPr>
      </p:pic>
      <p:pic>
        <p:nvPicPr>
          <p:cNvPr id="10" name="Content Placeholder 9" descr="Timeline&#10;&#10;Description automatically generated">
            <a:extLst>
              <a:ext uri="{FF2B5EF4-FFF2-40B4-BE49-F238E27FC236}">
                <a16:creationId xmlns:a16="http://schemas.microsoft.com/office/drawing/2014/main" id="{16568796-854B-5060-5F54-3F0494B02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162" y="1644729"/>
            <a:ext cx="9012963" cy="149235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008961-08D3-426F-B83A-16F0FBB1A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35938"/>
            <a:ext cx="10515600" cy="63787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dirty="0"/>
              <a:t>Dataset Details (Experiment-1)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77220C2-2A40-ABD7-7344-5CC7CB00EFA4}"/>
              </a:ext>
            </a:extLst>
          </p:cNvPr>
          <p:cNvSpPr/>
          <p:nvPr/>
        </p:nvSpPr>
        <p:spPr>
          <a:xfrm>
            <a:off x="9785519" y="2380952"/>
            <a:ext cx="458935" cy="309860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09E1E-3D42-3761-2F9B-A09AB955148E}"/>
              </a:ext>
            </a:extLst>
          </p:cNvPr>
          <p:cNvSpPr txBox="1"/>
          <p:nvPr/>
        </p:nvSpPr>
        <p:spPr>
          <a:xfrm>
            <a:off x="10244454" y="2028796"/>
            <a:ext cx="18618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Concept + Sentence 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F1780E-C6E5-00F8-3F62-98552A81B746}"/>
              </a:ext>
            </a:extLst>
          </p:cNvPr>
          <p:cNvSpPr/>
          <p:nvPr/>
        </p:nvSpPr>
        <p:spPr>
          <a:xfrm>
            <a:off x="1182445" y="1520130"/>
            <a:ext cx="590550" cy="4476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2E6F08-CE17-545C-DAFC-49E58D1EDF1C}"/>
              </a:ext>
            </a:extLst>
          </p:cNvPr>
          <p:cNvCxnSpPr>
            <a:cxnSpLocks/>
          </p:cNvCxnSpPr>
          <p:nvPr/>
        </p:nvCxnSpPr>
        <p:spPr>
          <a:xfrm flipV="1">
            <a:off x="1772995" y="1296441"/>
            <a:ext cx="657225" cy="3762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6BFE4B8-BBE3-6073-7923-A7113E7B5E7E}"/>
              </a:ext>
            </a:extLst>
          </p:cNvPr>
          <p:cNvSpPr txBox="1"/>
          <p:nvPr/>
        </p:nvSpPr>
        <p:spPr>
          <a:xfrm>
            <a:off x="1919287" y="936843"/>
            <a:ext cx="15519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noProof="0">
                <a:solidFill>
                  <a:prstClr val="black"/>
                </a:solidFill>
                <a:latin typeface="Calibri" panose="020F0502020204030204"/>
              </a:rPr>
              <a:t>Concept Word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216CAB7-BAF1-4B4A-243D-04709029C637}"/>
              </a:ext>
            </a:extLst>
          </p:cNvPr>
          <p:cNvSpPr/>
          <p:nvPr/>
        </p:nvSpPr>
        <p:spPr>
          <a:xfrm>
            <a:off x="9785519" y="3854500"/>
            <a:ext cx="458935" cy="309860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E66DC4-02A2-6874-1A37-D71EACD71E12}"/>
              </a:ext>
            </a:extLst>
          </p:cNvPr>
          <p:cNvSpPr txBox="1"/>
          <p:nvPr/>
        </p:nvSpPr>
        <p:spPr>
          <a:xfrm>
            <a:off x="10244454" y="3657273"/>
            <a:ext cx="18618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Concept + Picture 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B75DB3A-1891-3804-62FB-EA3BB70D5064}"/>
              </a:ext>
            </a:extLst>
          </p:cNvPr>
          <p:cNvSpPr/>
          <p:nvPr/>
        </p:nvSpPr>
        <p:spPr>
          <a:xfrm>
            <a:off x="9780205" y="5465264"/>
            <a:ext cx="458935" cy="309860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B9E738-B821-D112-12D9-8A4EB8D14D0A}"/>
              </a:ext>
            </a:extLst>
          </p:cNvPr>
          <p:cNvSpPr txBox="1"/>
          <p:nvPr/>
        </p:nvSpPr>
        <p:spPr>
          <a:xfrm>
            <a:off x="10244454" y="5112362"/>
            <a:ext cx="18618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Concept + Wordcloud 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B444C4-F4EA-5E9C-831F-E20BEA4F885F}"/>
              </a:ext>
            </a:extLst>
          </p:cNvPr>
          <p:cNvSpPr/>
          <p:nvPr/>
        </p:nvSpPr>
        <p:spPr>
          <a:xfrm>
            <a:off x="80963" y="3297792"/>
            <a:ext cx="1509712" cy="13807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24E34F9-DDBF-AEBF-1021-38A49EDBF737}"/>
              </a:ext>
            </a:extLst>
          </p:cNvPr>
          <p:cNvSpPr/>
          <p:nvPr/>
        </p:nvSpPr>
        <p:spPr>
          <a:xfrm>
            <a:off x="1066800" y="5241426"/>
            <a:ext cx="590550" cy="4476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B9B9EA-838C-E3B7-055D-EC7FD1FD1F3E}"/>
              </a:ext>
            </a:extLst>
          </p:cNvPr>
          <p:cNvSpPr txBox="1"/>
          <p:nvPr/>
        </p:nvSpPr>
        <p:spPr>
          <a:xfrm>
            <a:off x="0" y="6462369"/>
            <a:ext cx="2724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Periera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2018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072FA-B9F5-F5AC-2B1E-C0699191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20</a:t>
            </a:fld>
            <a:endParaRPr lang="en-US"/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25D1FC2C-AE4F-CF8C-FFB9-D9EB23F84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16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6" grpId="0" animBg="1"/>
      <p:bldP spid="12" grpId="0"/>
      <p:bldP spid="14" grpId="0" animBg="1"/>
      <p:bldP spid="15" grpId="0"/>
      <p:bldP spid="17" grpId="0" animBg="1"/>
      <p:bldP spid="18" grpId="0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FF2E3-0BD5-8AED-C17E-6FA310C3C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900"/>
          </a:xfrm>
        </p:spPr>
        <p:txBody>
          <a:bodyPr>
            <a:normAutofit fontScale="90000"/>
          </a:bodyPr>
          <a:lstStyle/>
          <a:p>
            <a:r>
              <a:rPr lang="en-US" sz="4400"/>
              <a:t>Dataset Details (Experiment-1)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AA5E6-1FFF-D97A-74DE-D66F371CB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180 Concepts</a:t>
            </a:r>
          </a:p>
          <a:p>
            <a:pPr lvl="1"/>
            <a:r>
              <a:rPr lang="en-US"/>
              <a:t>128 nouns</a:t>
            </a:r>
          </a:p>
          <a:p>
            <a:pPr lvl="1"/>
            <a:r>
              <a:rPr lang="en-US"/>
              <a:t>22 verbs</a:t>
            </a:r>
          </a:p>
          <a:p>
            <a:pPr lvl="1"/>
            <a:r>
              <a:rPr lang="en-US"/>
              <a:t>29 adjectives</a:t>
            </a:r>
          </a:p>
          <a:p>
            <a:pPr lvl="1"/>
            <a:r>
              <a:rPr lang="en-US"/>
              <a:t>1 function word</a:t>
            </a:r>
          </a:p>
          <a:p>
            <a:r>
              <a:rPr lang="en-US"/>
              <a:t>16 subjects</a:t>
            </a:r>
          </a:p>
          <a:p>
            <a:r>
              <a:rPr lang="en-US"/>
              <a:t>AAL atlas (180 regions)</a:t>
            </a:r>
          </a:p>
          <a:p>
            <a:r>
              <a:rPr lang="en-US"/>
              <a:t>Gordon atlas (333 regions)</a:t>
            </a: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3594D1-4BEB-0B75-703C-5B4611E87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21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79CC3BD2-13AC-E16F-0988-91DB53AE9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F24E56-C74D-CAD0-8CCB-FADEAEF8D9A8}"/>
              </a:ext>
            </a:extLst>
          </p:cNvPr>
          <p:cNvSpPr txBox="1"/>
          <p:nvPr/>
        </p:nvSpPr>
        <p:spPr>
          <a:xfrm>
            <a:off x="0" y="6462369"/>
            <a:ext cx="2724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Periera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2018  </a:t>
            </a:r>
          </a:p>
        </p:txBody>
      </p:sp>
    </p:spTree>
    <p:extLst>
      <p:ext uri="{BB962C8B-B14F-4D97-AF65-F5344CB8AC3E}">
        <p14:creationId xmlns:p14="http://schemas.microsoft.com/office/powerpoint/2010/main" val="519634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610B1D-E94D-48F2-905F-D65952311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504950"/>
            <a:ext cx="4105275" cy="4905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1ABBD2-CE2A-445D-A6A0-EE77DE80C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2" y="88064"/>
            <a:ext cx="10515600" cy="51201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/>
              <a:t>Dataset Details (Experiments 2 and 3)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B585663F-341D-7271-9C1D-F6D8E55C13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3475" y="1504950"/>
            <a:ext cx="6407272" cy="490507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981C17B-8BE6-0153-5D4B-F93CBF10B610}"/>
              </a:ext>
            </a:extLst>
          </p:cNvPr>
          <p:cNvSpPr/>
          <p:nvPr/>
        </p:nvSpPr>
        <p:spPr>
          <a:xfrm>
            <a:off x="952500" y="1838325"/>
            <a:ext cx="1771650" cy="40005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E7AD2A-8155-E2D1-B993-791559016C09}"/>
              </a:ext>
            </a:extLst>
          </p:cNvPr>
          <p:cNvCxnSpPr/>
          <p:nvPr/>
        </p:nvCxnSpPr>
        <p:spPr>
          <a:xfrm flipV="1">
            <a:off x="2219325" y="1152525"/>
            <a:ext cx="266700" cy="685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4A02BC9-12AD-425C-24BE-144C00DDDC7B}"/>
              </a:ext>
            </a:extLst>
          </p:cNvPr>
          <p:cNvSpPr txBox="1"/>
          <p:nvPr/>
        </p:nvSpPr>
        <p:spPr>
          <a:xfrm>
            <a:off x="2105025" y="828616"/>
            <a:ext cx="9334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Topic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7587B3-7128-5C30-7D6C-4EEBC1C22A22}"/>
              </a:ext>
            </a:extLst>
          </p:cNvPr>
          <p:cNvSpPr/>
          <p:nvPr/>
        </p:nvSpPr>
        <p:spPr>
          <a:xfrm>
            <a:off x="2671762" y="1838325"/>
            <a:ext cx="733425" cy="4000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400E99-4174-6B35-A607-9E43BA2D17BC}"/>
              </a:ext>
            </a:extLst>
          </p:cNvPr>
          <p:cNvSpPr/>
          <p:nvPr/>
        </p:nvSpPr>
        <p:spPr>
          <a:xfrm>
            <a:off x="2662237" y="3048000"/>
            <a:ext cx="966788" cy="4000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948556-9751-FEB9-6E0E-E64C116360D9}"/>
              </a:ext>
            </a:extLst>
          </p:cNvPr>
          <p:cNvSpPr/>
          <p:nvPr/>
        </p:nvSpPr>
        <p:spPr>
          <a:xfrm>
            <a:off x="2614613" y="4552950"/>
            <a:ext cx="733425" cy="4000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310426-4149-81ED-2F1D-876DF8D0896D}"/>
              </a:ext>
            </a:extLst>
          </p:cNvPr>
          <p:cNvCxnSpPr/>
          <p:nvPr/>
        </p:nvCxnSpPr>
        <p:spPr>
          <a:xfrm flipV="1">
            <a:off x="3348038" y="1228726"/>
            <a:ext cx="280987" cy="6762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3C903CF-E058-354F-A100-4FE0C533F333}"/>
              </a:ext>
            </a:extLst>
          </p:cNvPr>
          <p:cNvSpPr txBox="1"/>
          <p:nvPr/>
        </p:nvSpPr>
        <p:spPr>
          <a:xfrm>
            <a:off x="3186112" y="828616"/>
            <a:ext cx="1133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noProof="0">
                <a:solidFill>
                  <a:prstClr val="black"/>
                </a:solidFill>
                <a:latin typeface="Calibri" panose="020F0502020204030204"/>
              </a:rPr>
              <a:t>Concept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85DCC3-8B04-EBEE-0883-5C21CA8BF047}"/>
              </a:ext>
            </a:extLst>
          </p:cNvPr>
          <p:cNvSpPr/>
          <p:nvPr/>
        </p:nvSpPr>
        <p:spPr>
          <a:xfrm>
            <a:off x="7905749" y="1828801"/>
            <a:ext cx="2066925" cy="40005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A06202-66CF-3F3A-9BAF-E5E58996DECC}"/>
              </a:ext>
            </a:extLst>
          </p:cNvPr>
          <p:cNvCxnSpPr/>
          <p:nvPr/>
        </p:nvCxnSpPr>
        <p:spPr>
          <a:xfrm flipV="1">
            <a:off x="9634538" y="1186190"/>
            <a:ext cx="266700" cy="685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B64C061-5609-B4B3-6220-D63A3EBDD652}"/>
              </a:ext>
            </a:extLst>
          </p:cNvPr>
          <p:cNvSpPr txBox="1"/>
          <p:nvPr/>
        </p:nvSpPr>
        <p:spPr>
          <a:xfrm>
            <a:off x="9520238" y="862281"/>
            <a:ext cx="9334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Topic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64E234-CABC-77BA-90E7-3219EE045EB9}"/>
              </a:ext>
            </a:extLst>
          </p:cNvPr>
          <p:cNvSpPr txBox="1"/>
          <p:nvPr/>
        </p:nvSpPr>
        <p:spPr>
          <a:xfrm>
            <a:off x="0" y="6440747"/>
            <a:ext cx="2724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Periera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2018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580D3-4785-0C9E-6C1A-9FBB1637B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22</a:t>
            </a:fld>
            <a:endParaRPr lang="en-US"/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473F5C17-C8FC-049A-9FED-11A228E30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10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3" grpId="0" animBg="1"/>
      <p:bldP spid="14" grpId="0" animBg="1"/>
      <p:bldP spid="15" grpId="0" animBg="1"/>
      <p:bldP spid="18" grpId="0"/>
      <p:bldP spid="19" grpId="0" animBg="1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6503-32D9-8F83-51FD-A570174C5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3" y="84542"/>
            <a:ext cx="10515600" cy="568325"/>
          </a:xfrm>
        </p:spPr>
        <p:txBody>
          <a:bodyPr>
            <a:normAutofit fontScale="90000"/>
          </a:bodyPr>
          <a:lstStyle/>
          <a:p>
            <a:r>
              <a:rPr lang="en-US"/>
              <a:t>Informative Voxel Selection</a:t>
            </a:r>
          </a:p>
        </p:txBody>
      </p:sp>
      <p:pic>
        <p:nvPicPr>
          <p:cNvPr id="6" name="Content Placeholder 4" descr="Graphical user interface, diagram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0DE950E-41F3-CC7C-61CD-E0ED49CE7E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3939" y="3225846"/>
            <a:ext cx="1377574" cy="16000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C33D7B-89AF-E3F9-7490-609AF1172180}"/>
              </a:ext>
            </a:extLst>
          </p:cNvPr>
          <p:cNvSpPr txBox="1"/>
          <p:nvPr/>
        </p:nvSpPr>
        <p:spPr>
          <a:xfrm>
            <a:off x="3879035" y="4533498"/>
            <a:ext cx="14798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Voxel + 26 neighbors</a:t>
            </a:r>
            <a:r>
              <a:rPr kumimoji="0" lang="en-US" sz="16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in 3D</a:t>
            </a:r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41F894B-1B4D-77A5-DD4F-CC19642723F9}"/>
              </a:ext>
            </a:extLst>
          </p:cNvPr>
          <p:cNvSpPr/>
          <p:nvPr/>
        </p:nvSpPr>
        <p:spPr>
          <a:xfrm>
            <a:off x="4128691" y="3589449"/>
            <a:ext cx="980501" cy="430312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BF989-E41D-5245-547A-CB8EDDE0B534}"/>
              </a:ext>
            </a:extLst>
          </p:cNvPr>
          <p:cNvSpPr/>
          <p:nvPr/>
        </p:nvSpPr>
        <p:spPr>
          <a:xfrm>
            <a:off x="5190993" y="3560987"/>
            <a:ext cx="1276350" cy="542925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Ridge Regression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8DF0EFA-E44D-C4A0-40B2-2158353A1CD5}"/>
              </a:ext>
            </a:extLst>
          </p:cNvPr>
          <p:cNvSpPr/>
          <p:nvPr/>
        </p:nvSpPr>
        <p:spPr>
          <a:xfrm>
            <a:off x="6549144" y="3589449"/>
            <a:ext cx="1067329" cy="430312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9831C7-4C73-E70F-6D89-8CF862F42BB6}"/>
              </a:ext>
            </a:extLst>
          </p:cNvPr>
          <p:cNvSpPr txBox="1"/>
          <p:nvPr/>
        </p:nvSpPr>
        <p:spPr>
          <a:xfrm>
            <a:off x="10092705" y="1198900"/>
            <a:ext cx="16500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Stimulus: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Apartment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E8B68FE2-FD38-6C52-C36F-7844F0E54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269" y="3197482"/>
            <a:ext cx="2533732" cy="1870010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3AE72161-CD09-6EBB-BBCB-7061A628BA96}"/>
              </a:ext>
            </a:extLst>
          </p:cNvPr>
          <p:cNvSpPr/>
          <p:nvPr/>
        </p:nvSpPr>
        <p:spPr>
          <a:xfrm rot="5400000">
            <a:off x="10375853" y="2345832"/>
            <a:ext cx="1083753" cy="676275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A6047D-2E5E-FA47-2552-1F57463CFAF0}"/>
              </a:ext>
            </a:extLst>
          </p:cNvPr>
          <p:cNvSpPr txBox="1"/>
          <p:nvPr/>
        </p:nvSpPr>
        <p:spPr>
          <a:xfrm>
            <a:off x="10341817" y="5118273"/>
            <a:ext cx="1151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GloVE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Content Placeholder 8" descr="Text&#10;&#10;Description automatically generated with low confidence">
            <a:extLst>
              <a:ext uri="{FF2B5EF4-FFF2-40B4-BE49-F238E27FC236}">
                <a16:creationId xmlns:a16="http://schemas.microsoft.com/office/drawing/2014/main" id="{4C30D1CD-FDC6-644A-FCF9-C4806052DC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7477" y="2079801"/>
            <a:ext cx="442452" cy="2914505"/>
          </a:xfrm>
          <a:prstGeom prst="rect">
            <a:avLst/>
          </a:prstGeom>
        </p:spPr>
      </p:pic>
      <p:pic>
        <p:nvPicPr>
          <p:cNvPr id="25" name="Content Placeholder 8" descr="Text&#10;&#10;Description automatically generated with low confidence">
            <a:extLst>
              <a:ext uri="{FF2B5EF4-FFF2-40B4-BE49-F238E27FC236}">
                <a16:creationId xmlns:a16="http://schemas.microsoft.com/office/drawing/2014/main" id="{384DBA28-0996-7596-25A5-F9C4BF188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V="1">
            <a:off x="1772738" y="3313969"/>
            <a:ext cx="1299084" cy="1185202"/>
          </a:xfr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F9D87438-301B-3A18-A25E-9AA90CF8448E}"/>
              </a:ext>
            </a:extLst>
          </p:cNvPr>
          <p:cNvSpPr/>
          <p:nvPr/>
        </p:nvSpPr>
        <p:spPr>
          <a:xfrm rot="5400000">
            <a:off x="1789659" y="2345832"/>
            <a:ext cx="1083753" cy="676275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242591-DD9F-6CF7-21E2-F5B7926C492D}"/>
              </a:ext>
            </a:extLst>
          </p:cNvPr>
          <p:cNvSpPr txBox="1"/>
          <p:nvPr/>
        </p:nvSpPr>
        <p:spPr>
          <a:xfrm>
            <a:off x="1803532" y="1181141"/>
            <a:ext cx="16500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Stimulus: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Apartment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27" descr="A tall building with many windows&#10;&#10;Description automatically generated with low confidence">
            <a:extLst>
              <a:ext uri="{FF2B5EF4-FFF2-40B4-BE49-F238E27FC236}">
                <a16:creationId xmlns:a16="http://schemas.microsoft.com/office/drawing/2014/main" id="{E7DC3656-FB4C-2B8A-BE67-91A8A87D1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8" y="1035948"/>
            <a:ext cx="1727404" cy="1295553"/>
          </a:xfrm>
          <a:prstGeom prst="rect">
            <a:avLst/>
          </a:prstGeom>
        </p:spPr>
      </p:pic>
      <p:pic>
        <p:nvPicPr>
          <p:cNvPr id="29" name="Picture 28" descr="A picture containing text, plant, flower&#10;&#10;Description automatically generated">
            <a:extLst>
              <a:ext uri="{FF2B5EF4-FFF2-40B4-BE49-F238E27FC236}">
                <a16:creationId xmlns:a16="http://schemas.microsoft.com/office/drawing/2014/main" id="{FD72738F-68B1-B06C-FF89-5DC3EA644A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687" y="3143410"/>
            <a:ext cx="1067328" cy="1355761"/>
          </a:xfrm>
          <a:prstGeom prst="rect">
            <a:avLst/>
          </a:prstGeom>
        </p:spPr>
      </p:pic>
      <p:pic>
        <p:nvPicPr>
          <p:cNvPr id="30" name="Picture 29" descr="Chart, line chart&#10;&#10;Description automatically generated">
            <a:extLst>
              <a:ext uri="{FF2B5EF4-FFF2-40B4-BE49-F238E27FC236}">
                <a16:creationId xmlns:a16="http://schemas.microsoft.com/office/drawing/2014/main" id="{8A46709C-0747-3CD8-ED41-5C6CCDCB748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3850" y="1940762"/>
            <a:ext cx="3371164" cy="128562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AE98EE1-6CFB-F4AA-756F-AB58C7075C92}"/>
              </a:ext>
            </a:extLst>
          </p:cNvPr>
          <p:cNvSpPr txBox="1"/>
          <p:nvPr/>
        </p:nvSpPr>
        <p:spPr>
          <a:xfrm>
            <a:off x="4076274" y="1546014"/>
            <a:ext cx="4148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cs typeface="Times New Roman" panose="02020603050405020304" pitchFamily="18" charset="0"/>
              </a:rPr>
              <a:t>Pearson Correlation (R) = Corr(Y, W(X))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F07BE8C-FEAF-E954-06FE-B8AC5D0EFB43}"/>
              </a:ext>
            </a:extLst>
          </p:cNvPr>
          <p:cNvCxnSpPr>
            <a:cxnSpLocks/>
          </p:cNvCxnSpPr>
          <p:nvPr/>
        </p:nvCxnSpPr>
        <p:spPr>
          <a:xfrm flipV="1">
            <a:off x="4563131" y="1164996"/>
            <a:ext cx="546061" cy="4881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DB57874-A480-031C-B03D-3650E029C73D}"/>
              </a:ext>
            </a:extLst>
          </p:cNvPr>
          <p:cNvSpPr txBox="1"/>
          <p:nvPr/>
        </p:nvSpPr>
        <p:spPr>
          <a:xfrm>
            <a:off x="4805675" y="828267"/>
            <a:ext cx="26238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noProof="0" dirty="0">
                <a:solidFill>
                  <a:prstClr val="black"/>
                </a:solidFill>
                <a:latin typeface="Calibri" panose="020F0502020204030204"/>
              </a:rPr>
              <a:t>Correlation across feature dimensions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690CA9-1E2E-FF89-CDCF-7F440C7A23E6}"/>
              </a:ext>
            </a:extLst>
          </p:cNvPr>
          <p:cNvSpPr txBox="1"/>
          <p:nvPr/>
        </p:nvSpPr>
        <p:spPr>
          <a:xfrm>
            <a:off x="269136" y="5124559"/>
            <a:ext cx="11518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V</a:t>
            </a:r>
            <a:r>
              <a:rPr lang="en-US" sz="2400" baseline="-25000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 – R</a:t>
            </a:r>
            <a:r>
              <a:rPr lang="en-US" sz="2400" baseline="-25000">
                <a:solidFill>
                  <a:prstClr val="black"/>
                </a:solidFill>
                <a:latin typeface="Calibri" panose="020F0502020204030204"/>
              </a:rPr>
              <a:t>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R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….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R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7AB4DA5-080E-50CA-D831-F40CD3FF970D}"/>
              </a:ext>
            </a:extLst>
          </p:cNvPr>
          <p:cNvSpPr/>
          <p:nvPr/>
        </p:nvSpPr>
        <p:spPr>
          <a:xfrm>
            <a:off x="121763" y="5067492"/>
            <a:ext cx="1432179" cy="170596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88C54BF-7430-F6E2-63F6-F5E4E942541D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1553942" y="5920475"/>
            <a:ext cx="13797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97508AC-1695-3CCF-4F50-FE4DF2FB0F5E}"/>
              </a:ext>
            </a:extLst>
          </p:cNvPr>
          <p:cNvSpPr txBox="1"/>
          <p:nvPr/>
        </p:nvSpPr>
        <p:spPr>
          <a:xfrm>
            <a:off x="2933700" y="5630402"/>
            <a:ext cx="34107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noProof="0">
                <a:solidFill>
                  <a:prstClr val="black"/>
                </a:solidFill>
                <a:latin typeface="Calibri" panose="020F0502020204030204"/>
              </a:rPr>
              <a:t>Select 5000 voxels based on top-5000 correlation scores 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E043F6-AA61-D322-A387-DD3F3B6C590E}"/>
              </a:ext>
            </a:extLst>
          </p:cNvPr>
          <p:cNvSpPr txBox="1"/>
          <p:nvPr/>
        </p:nvSpPr>
        <p:spPr>
          <a:xfrm>
            <a:off x="3058763" y="2848208"/>
            <a:ext cx="10545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3D Image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EC44EC-5402-F1DF-4C4F-F7019A18E623}"/>
              </a:ext>
            </a:extLst>
          </p:cNvPr>
          <p:cNvSpPr txBox="1"/>
          <p:nvPr/>
        </p:nvSpPr>
        <p:spPr>
          <a:xfrm>
            <a:off x="4386379" y="3167145"/>
            <a:ext cx="395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73BE3B-083A-9A6C-9802-81053FD529CB}"/>
              </a:ext>
            </a:extLst>
          </p:cNvPr>
          <p:cNvSpPr txBox="1"/>
          <p:nvPr/>
        </p:nvSpPr>
        <p:spPr>
          <a:xfrm>
            <a:off x="6796626" y="3163962"/>
            <a:ext cx="395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957989-BA90-2F3D-318F-0173AE4AB011}"/>
              </a:ext>
            </a:extLst>
          </p:cNvPr>
          <p:cNvSpPr txBox="1"/>
          <p:nvPr/>
        </p:nvSpPr>
        <p:spPr>
          <a:xfrm>
            <a:off x="5623652" y="3163962"/>
            <a:ext cx="395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4BBF3-C0C8-EA01-2C05-AAD4BEDFA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23</a:t>
            </a:fld>
            <a:endParaRPr lang="en-US"/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6D512048-24DF-C44A-B0BE-BCD3083D0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81500" cy="365125"/>
          </a:xfrm>
        </p:spPr>
        <p:txBody>
          <a:bodyPr/>
          <a:lstStyle/>
          <a:p>
            <a:r>
              <a:rPr lang="en-US" sz="1600">
                <a:solidFill>
                  <a:srgbClr val="00B050"/>
                </a:solidFill>
              </a:rPr>
              <a:t>Cogsci-2022: DL for Brain Encoding and Decoding</a:t>
            </a:r>
          </a:p>
        </p:txBody>
      </p:sp>
    </p:spTree>
    <p:extLst>
      <p:ext uri="{BB962C8B-B14F-4D97-AF65-F5344CB8AC3E}">
        <p14:creationId xmlns:p14="http://schemas.microsoft.com/office/powerpoint/2010/main" val="81151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 animBg="1"/>
      <p:bldP spid="15" grpId="0" animBg="1"/>
      <p:bldP spid="16" grpId="0"/>
      <p:bldP spid="18" grpId="0" animBg="1"/>
      <p:bldP spid="19" grpId="0"/>
      <p:bldP spid="26" grpId="0" animBg="1"/>
      <p:bldP spid="27" grpId="0"/>
      <p:bldP spid="31" grpId="0"/>
      <p:bldP spid="33" grpId="0"/>
      <p:bldP spid="37" grpId="0"/>
      <p:bldP spid="38" grpId="0" animBg="1"/>
      <p:bldP spid="40" grpId="0"/>
      <p:bldP spid="44" grpId="0"/>
      <p:bldP spid="34" grpId="0"/>
      <p:bldP spid="35" grpId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2465-39E5-EF78-1748-D335CCBB8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03" y="129152"/>
            <a:ext cx="10515600" cy="692150"/>
          </a:xfrm>
        </p:spPr>
        <p:txBody>
          <a:bodyPr>
            <a:normAutofit fontScale="90000"/>
          </a:bodyPr>
          <a:lstStyle/>
          <a:p>
            <a:r>
              <a:rPr lang="en-US"/>
              <a:t>Pairwise and Rankwise Results</a:t>
            </a:r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AFA3028B-9F7A-8C56-8BFA-80E5EEA9D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904" y="904718"/>
            <a:ext cx="3232354" cy="4223306"/>
          </a:xfr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6D65F9E8-8E81-1897-4DA4-3BFD5219E4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5587" y="904718"/>
            <a:ext cx="4424516" cy="42233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94AF0F-456B-371B-506F-589CD5634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59" y="5189387"/>
            <a:ext cx="9990044" cy="3231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A84CB5-2C5D-5F37-095A-852BD84E3FD8}"/>
              </a:ext>
            </a:extLst>
          </p:cNvPr>
          <p:cNvSpPr txBox="1"/>
          <p:nvPr/>
        </p:nvSpPr>
        <p:spPr>
          <a:xfrm>
            <a:off x="0" y="6462369"/>
            <a:ext cx="2724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Periera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2018  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1ADBAE2-5120-0046-E0AB-4CE5C31C372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9432" y="904718"/>
            <a:ext cx="2780072" cy="42233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A4D8D-12E9-7AAF-6E7E-7DE18823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24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AA243B6-4FE0-9C72-8C35-56002AAB2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D50327-C68B-980A-5B5A-7FBBF740034F}"/>
              </a:ext>
            </a:extLst>
          </p:cNvPr>
          <p:cNvSpPr txBox="1"/>
          <p:nvPr/>
        </p:nvSpPr>
        <p:spPr>
          <a:xfrm>
            <a:off x="18535" y="5573929"/>
            <a:ext cx="12011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Decoder built from </a:t>
            </a:r>
            <a:r>
              <a:rPr lang="en-US" sz="2800" dirty="0" err="1"/>
              <a:t>Expt</a:t>
            </a:r>
            <a:r>
              <a:rPr lang="en-US" sz="2800" dirty="0"/>
              <a:t> 1 could distinguish sentences at all levels of granularity</a:t>
            </a:r>
            <a:endParaRPr lang="en-IN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1CF1C-3DD2-083E-E49F-905210C11BEC}"/>
              </a:ext>
            </a:extLst>
          </p:cNvPr>
          <p:cNvSpPr txBox="1"/>
          <p:nvPr/>
        </p:nvSpPr>
        <p:spPr>
          <a:xfrm>
            <a:off x="2523316" y="5939149"/>
            <a:ext cx="6087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Universal Decoder!</a:t>
            </a:r>
            <a:endParaRPr lang="en-I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94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0AE6-0F5C-9B04-6437-8A07CABB9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9775"/>
          </a:xfrm>
        </p:spPr>
        <p:txBody>
          <a:bodyPr/>
          <a:lstStyle/>
          <a:p>
            <a:r>
              <a:rPr lang="en-US"/>
              <a:t>Distribution of Informative Voxels</a:t>
            </a:r>
          </a:p>
        </p:txBody>
      </p:sp>
      <p:pic>
        <p:nvPicPr>
          <p:cNvPr id="7" name="Picture 6" descr="A picture containing footwear&#10;&#10;Description automatically generated">
            <a:extLst>
              <a:ext uri="{FF2B5EF4-FFF2-40B4-BE49-F238E27FC236}">
                <a16:creationId xmlns:a16="http://schemas.microsoft.com/office/drawing/2014/main" id="{9AEE6982-4838-4DF4-3D4A-F26EF1F1F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007" y="1410049"/>
            <a:ext cx="4404851" cy="3205315"/>
          </a:xfrm>
          <a:prstGeom prst="rect">
            <a:avLst/>
          </a:prstGeom>
        </p:spPr>
      </p:pic>
      <p:pic>
        <p:nvPicPr>
          <p:cNvPr id="11" name="Content Placeholder 10" descr="Chart, scatter chart&#10;&#10;Description automatically generated">
            <a:extLst>
              <a:ext uri="{FF2B5EF4-FFF2-40B4-BE49-F238E27FC236}">
                <a16:creationId xmlns:a16="http://schemas.microsoft.com/office/drawing/2014/main" id="{21ECF665-4AA7-76ED-095D-F47127BED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2" y="1196952"/>
            <a:ext cx="6941573" cy="374608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DDFFF0-335A-9932-87E2-9626AE4335E2}"/>
              </a:ext>
            </a:extLst>
          </p:cNvPr>
          <p:cNvSpPr txBox="1"/>
          <p:nvPr/>
        </p:nvSpPr>
        <p:spPr>
          <a:xfrm>
            <a:off x="0" y="6488668"/>
            <a:ext cx="2724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Periera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2018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16084-B62F-1318-C757-2CF4D1B2D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25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CEA6238-20E9-32B2-163D-2E1DCCB48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BED0D8-66A6-120E-1DFD-F0CD62CBE4B3}"/>
              </a:ext>
            </a:extLst>
          </p:cNvPr>
          <p:cNvSpPr txBox="1"/>
          <p:nvPr/>
        </p:nvSpPr>
        <p:spPr>
          <a:xfrm>
            <a:off x="8203623" y="4975922"/>
            <a:ext cx="30618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Brain activation patterns consistent across 16 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88FB41-A034-A6EB-EAD0-5AFCD8BADBD4}"/>
              </a:ext>
            </a:extLst>
          </p:cNvPr>
          <p:cNvSpPr txBox="1"/>
          <p:nvPr/>
        </p:nvSpPr>
        <p:spPr>
          <a:xfrm>
            <a:off x="635074" y="4904100"/>
            <a:ext cx="6123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5000 informative voxels are roughly evenly distributed among the four networks </a:t>
            </a: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945564-7991-8814-84EE-72BA2B2FD675}"/>
              </a:ext>
            </a:extLst>
          </p:cNvPr>
          <p:cNvSpPr txBox="1"/>
          <p:nvPr/>
        </p:nvSpPr>
        <p:spPr>
          <a:xfrm>
            <a:off x="29984" y="5621650"/>
            <a:ext cx="73338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Overall, LN contains a relatively higher proportion of informative voxels, compared to its size!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2519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41E94-7F70-42A2-65B0-CD681ED60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3125"/>
          </a:xfrm>
        </p:spPr>
        <p:txBody>
          <a:bodyPr/>
          <a:lstStyle/>
          <a:p>
            <a:r>
              <a:rPr lang="en-US"/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95B72-A319-4717-64D8-1FFC91878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438275"/>
            <a:ext cx="11515725" cy="4738688"/>
          </a:xfrm>
        </p:spPr>
        <p:txBody>
          <a:bodyPr/>
          <a:lstStyle/>
          <a:p>
            <a:r>
              <a:rPr lang="en-US" dirty="0"/>
              <a:t>Presented a viable approach for building a universal decoder, capable of extracting a representation of mental content from linguistic materials.</a:t>
            </a:r>
          </a:p>
          <a:p>
            <a:r>
              <a:rPr lang="en-US" dirty="0"/>
              <a:t>The semantic resolution of brain-based decoding of mental content will continue to improve rapidly</a:t>
            </a:r>
          </a:p>
          <a:p>
            <a:pPr lvl="1"/>
            <a:r>
              <a:rPr lang="en-US" dirty="0"/>
              <a:t>given the progress in the development of distributed semantic representations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DFF9E-5DA1-A4E0-354E-65892626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EB5FAB-25C9-249B-DFC5-61D96CF3BD2A}"/>
              </a:ext>
            </a:extLst>
          </p:cNvPr>
          <p:cNvSpPr txBox="1"/>
          <p:nvPr/>
        </p:nvSpPr>
        <p:spPr>
          <a:xfrm>
            <a:off x="0" y="6488668"/>
            <a:ext cx="2724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Periera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2018  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5171D6F-E0F7-220F-7579-29461564E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74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60660-16CC-3985-BDBC-184713ED3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88901"/>
            <a:ext cx="10515600" cy="673100"/>
          </a:xfrm>
        </p:spPr>
        <p:txBody>
          <a:bodyPr>
            <a:normAutofit fontScale="90000"/>
          </a:bodyPr>
          <a:lstStyle/>
          <a:p>
            <a:r>
              <a:rPr lang="en-US"/>
              <a:t>Linguistic Brain Decoding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E437D-77D4-4CE3-9DD3-B23DBE04E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19200"/>
            <a:ext cx="11658600" cy="5410200"/>
          </a:xfrm>
        </p:spPr>
        <p:txBody>
          <a:bodyPr/>
          <a:lstStyle/>
          <a:p>
            <a:r>
              <a:rPr lang="en-US" dirty="0"/>
              <a:t>Toward Word-level Universal Brain Decoder</a:t>
            </a:r>
          </a:p>
          <a:p>
            <a:r>
              <a:rPr lang="en-US" sz="2800" dirty="0">
                <a:solidFill>
                  <a:srgbClr val="FF0000"/>
                </a:solidFill>
              </a:rPr>
              <a:t>Linking artificial and human neural representations of language</a:t>
            </a:r>
          </a:p>
          <a:p>
            <a:r>
              <a:rPr lang="en-US" sz="2800" dirty="0"/>
              <a:t>Multi-view and Cross-view Decoding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DBD652-EEDD-ED61-27DD-1587FC0156B1}"/>
              </a:ext>
            </a:extLst>
          </p:cNvPr>
          <p:cNvSpPr txBox="1"/>
          <p:nvPr/>
        </p:nvSpPr>
        <p:spPr>
          <a:xfrm>
            <a:off x="-466725" y="6444734"/>
            <a:ext cx="1112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 err="1"/>
              <a:t>Periera</a:t>
            </a:r>
            <a:r>
              <a:rPr lang="en-US" dirty="0"/>
              <a:t> et al. 2018, </a:t>
            </a:r>
            <a:r>
              <a:rPr lang="en-US" dirty="0">
                <a:solidFill>
                  <a:srgbClr val="FF0000"/>
                </a:solidFill>
              </a:rPr>
              <a:t>Gauthier et al. 2019</a:t>
            </a:r>
            <a:r>
              <a:rPr lang="en-US" dirty="0"/>
              <a:t>, </a:t>
            </a:r>
            <a:r>
              <a:rPr lang="en-US" dirty="0" err="1"/>
              <a:t>Huth</a:t>
            </a:r>
            <a:r>
              <a:rPr lang="en-US" dirty="0"/>
              <a:t> et al. 2023, Oota et al.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04129-FC80-5916-4116-AA5062FF1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27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4491D59-0A2D-9803-6754-26155D7A0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1450" y="6065322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479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BB88-3BD7-2A67-671D-532DCB3C9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27001"/>
            <a:ext cx="11801475" cy="730250"/>
          </a:xfrm>
        </p:spPr>
        <p:txBody>
          <a:bodyPr>
            <a:normAutofit fontScale="90000"/>
          </a:bodyPr>
          <a:lstStyle/>
          <a:p>
            <a:r>
              <a:rPr lang="en-US" sz="4000"/>
              <a:t>Linking artificial and human neural representations of language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9E4D436-205F-ACF8-E552-B8E8423A9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15" y="1268574"/>
            <a:ext cx="2328094" cy="1533833"/>
          </a:xfrm>
        </p:spPr>
      </p:pic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FD38FA0-B77E-2569-C182-7440EEA477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13" y="2802407"/>
            <a:ext cx="2328095" cy="3248639"/>
          </a:xfrm>
          <a:prstGeom prst="rect">
            <a:avLst/>
          </a:prstGeom>
        </p:spPr>
      </p:pic>
      <p:pic>
        <p:nvPicPr>
          <p:cNvPr id="7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9B66AA1-823B-5B51-245C-7A6EBC15CB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7949" y="1268574"/>
            <a:ext cx="2715855" cy="1533833"/>
          </a:xfrm>
          <a:prstGeom prst="rect">
            <a:avLst/>
          </a:prstGeom>
        </p:spPr>
      </p:pic>
      <p:pic>
        <p:nvPicPr>
          <p:cNvPr id="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C629A6D-A351-4EBF-FC73-76CF0BB78B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7949" y="2788580"/>
            <a:ext cx="2715856" cy="3248639"/>
          </a:xfrm>
          <a:prstGeom prst="rect">
            <a:avLst/>
          </a:prstGeom>
        </p:spPr>
      </p:pic>
      <p:pic>
        <p:nvPicPr>
          <p:cNvPr id="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B35CDB9-B18A-3624-6A50-9D303D45C2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0173" y="1268574"/>
            <a:ext cx="1838631" cy="47686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97DE432-39B3-9AFE-CBD4-E0D805F9F640}"/>
              </a:ext>
            </a:extLst>
          </p:cNvPr>
          <p:cNvSpPr/>
          <p:nvPr/>
        </p:nvSpPr>
        <p:spPr>
          <a:xfrm>
            <a:off x="3483309" y="3079092"/>
            <a:ext cx="1276350" cy="542925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Ridge 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42F7F9-ABB0-8034-6971-72B4518E7BA7}"/>
              </a:ext>
            </a:extLst>
          </p:cNvPr>
          <p:cNvSpPr txBox="1"/>
          <p:nvPr/>
        </p:nvSpPr>
        <p:spPr>
          <a:xfrm>
            <a:off x="0" y="6454987"/>
            <a:ext cx="2933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Gauthier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2019 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4993D6-43D4-6F66-788B-4FD3375545D4}"/>
              </a:ext>
            </a:extLst>
          </p:cNvPr>
          <p:cNvSpPr/>
          <p:nvPr/>
        </p:nvSpPr>
        <p:spPr>
          <a:xfrm>
            <a:off x="5038804" y="4922641"/>
            <a:ext cx="2715855" cy="101978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5F2B2-056E-4B94-8536-75911DC93A91}"/>
              </a:ext>
            </a:extLst>
          </p:cNvPr>
          <p:cNvSpPr txBox="1"/>
          <p:nvPr/>
        </p:nvSpPr>
        <p:spPr>
          <a:xfrm>
            <a:off x="8358721" y="1104842"/>
            <a:ext cx="366769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Evaluate the link between human brain activity and neural network models as the models are optimized for different tasks.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870CE-E5B4-CC9B-773D-1392AC2BB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28</a:t>
            </a:fld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14BD634B-32C0-A52F-5A37-296B0870F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6009" y="6488668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B6A86C-1585-CC52-4B2F-4A78B0356778}"/>
              </a:ext>
            </a:extLst>
          </p:cNvPr>
          <p:cNvSpPr txBox="1"/>
          <p:nvPr/>
        </p:nvSpPr>
        <p:spPr>
          <a:xfrm>
            <a:off x="8358721" y="2983649"/>
            <a:ext cx="35327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To investigate why these mappings are successful?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8DA8DB-19E7-B493-9129-481123CFE8C9}"/>
              </a:ext>
            </a:extLst>
          </p:cNvPr>
          <p:cNvSpPr txBox="1"/>
          <p:nvPr/>
        </p:nvSpPr>
        <p:spPr>
          <a:xfrm>
            <a:off x="8426179" y="4030089"/>
            <a:ext cx="353277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Uncovering the parallel representational contents shared between human brains and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41080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/>
      <p:bldP spid="10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65B827E-81BD-9795-8AD9-A2788B4CF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959515"/>
            <a:ext cx="3232355" cy="408355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F1ADC1-72CC-2DF9-11B8-A1BEF6533065}"/>
              </a:ext>
            </a:extLst>
          </p:cNvPr>
          <p:cNvSpPr txBox="1"/>
          <p:nvPr/>
        </p:nvSpPr>
        <p:spPr>
          <a:xfrm>
            <a:off x="0" y="6488668"/>
            <a:ext cx="1943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Devlin et al. 2019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BCF9A1-0477-2883-E05E-7332313F4DDB}"/>
              </a:ext>
            </a:extLst>
          </p:cNvPr>
          <p:cNvSpPr txBox="1">
            <a:spLocks/>
          </p:cNvSpPr>
          <p:nvPr/>
        </p:nvSpPr>
        <p:spPr>
          <a:xfrm>
            <a:off x="838200" y="184150"/>
            <a:ext cx="10515600" cy="630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/>
              <a:t>Pretrained</a:t>
            </a:r>
            <a:r>
              <a:rPr lang="en-US" sz="4000"/>
              <a:t> vs. Task-specific language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52FD1E-6E78-F67B-BD39-E95E109FE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29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54B48C0-AF8E-673E-79B0-92C2358F2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0959" y="6503250"/>
            <a:ext cx="4331600" cy="335962"/>
          </a:xfrm>
        </p:spPr>
        <p:txBody>
          <a:bodyPr/>
          <a:lstStyle/>
          <a:p>
            <a:r>
              <a:rPr lang="en-US" sz="1600" dirty="0">
                <a:solidFill>
                  <a:srgbClr val="00B050"/>
                </a:solidFill>
              </a:rPr>
              <a:t>Cogsci-2022: DL for Brain Encoding and Decoding</a:t>
            </a:r>
          </a:p>
        </p:txBody>
      </p:sp>
    </p:spTree>
    <p:extLst>
      <p:ext uri="{BB962C8B-B14F-4D97-AF65-F5344CB8AC3E}">
        <p14:creationId xmlns:p14="http://schemas.microsoft.com/office/powerpoint/2010/main" val="29941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DF52B-E331-4D2E-8F8A-109E5A0D3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B9BCC-48D7-4CA0-8A3A-39ACEC90E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Introduction to Brain encoding and decoding [30 min]</a:t>
            </a:r>
          </a:p>
          <a:p>
            <a:r>
              <a:rPr lang="en-IN" dirty="0"/>
              <a:t>Stimulus Representations [1 hour]</a:t>
            </a:r>
            <a:endParaRPr lang="en-US" dirty="0"/>
          </a:p>
          <a:p>
            <a:r>
              <a:rPr lang="en-IN" dirty="0"/>
              <a:t>Coffee break [30 min]</a:t>
            </a:r>
          </a:p>
          <a:p>
            <a:r>
              <a:rPr lang="en-IN" b="1" dirty="0">
                <a:solidFill>
                  <a:srgbClr val="FF0000"/>
                </a:solidFill>
              </a:rPr>
              <a:t>Deep Learning for Brain Decoding [1 hour 30 min]</a:t>
            </a:r>
          </a:p>
          <a:p>
            <a:r>
              <a:rPr lang="en-IN" dirty="0"/>
              <a:t>Lunch break [1 hour 30 min]</a:t>
            </a:r>
          </a:p>
          <a:p>
            <a:r>
              <a:rPr lang="en-IN" dirty="0"/>
              <a:t>Deep Learning for Brain Encoding [1 hour 30 min]</a:t>
            </a:r>
          </a:p>
          <a:p>
            <a:r>
              <a:rPr lang="en-IN" dirty="0"/>
              <a:t>Coffee break [30 min]</a:t>
            </a:r>
          </a:p>
          <a:p>
            <a:r>
              <a:rPr lang="en-IN" dirty="0"/>
              <a:t>Advanced Methods [1 hour 15 min]</a:t>
            </a:r>
          </a:p>
          <a:p>
            <a:r>
              <a:rPr lang="en-US" dirty="0"/>
              <a:t>Summary and Future Trends [15 min]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394C1-CEF8-4E7D-A0C6-59D06A3C4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F2EA2-1C6D-41B1-B68A-CD2C7CDD6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17A532-D286-470D-AE82-1500C848B68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E53B07-FA04-468C-A3C2-F991FFD78FC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34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65B827E-81BD-9795-8AD9-A2788B4CF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6225" y="1997615"/>
            <a:ext cx="3619500" cy="4083558"/>
          </a:xfrm>
        </p:spPr>
      </p:pic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E5D3A5E-D1B1-B2EB-B1CB-D432895374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959515"/>
            <a:ext cx="3232355" cy="4083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1843B-A0E5-D96C-795F-EED0AD152053}"/>
              </a:ext>
            </a:extLst>
          </p:cNvPr>
          <p:cNvSpPr txBox="1"/>
          <p:nvPr/>
        </p:nvSpPr>
        <p:spPr>
          <a:xfrm>
            <a:off x="8048625" y="1512677"/>
            <a:ext cx="407669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Natural</a:t>
            </a: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Language Understaning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Tasks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Paraphrase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 Answering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Sentiment Analysis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Natural Language Inference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9EF412-073A-A6E9-7751-AAE9A82B9699}"/>
              </a:ext>
            </a:extLst>
          </p:cNvPr>
          <p:cNvSpPr txBox="1"/>
          <p:nvPr/>
        </p:nvSpPr>
        <p:spPr>
          <a:xfrm>
            <a:off x="0" y="6516148"/>
            <a:ext cx="361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Devlin et al. 2019, Bowon et al. 2020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61491F4-4BA7-6D4B-AD81-D59844B7749F}"/>
              </a:ext>
            </a:extLst>
          </p:cNvPr>
          <p:cNvSpPr txBox="1">
            <a:spLocks/>
          </p:cNvSpPr>
          <p:nvPr/>
        </p:nvSpPr>
        <p:spPr>
          <a:xfrm>
            <a:off x="838200" y="184150"/>
            <a:ext cx="10515600" cy="630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/>
              <a:t>Pretrained</a:t>
            </a:r>
            <a:r>
              <a:rPr lang="en-US" sz="4000"/>
              <a:t> vs. Task-specific language models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C2FBF04-9B93-C98A-F1A9-BC5D4639B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25" y="3432068"/>
            <a:ext cx="3892175" cy="24023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C1DAEF-F6A7-23ED-01CB-6AC4FDAA13FF}"/>
              </a:ext>
            </a:extLst>
          </p:cNvPr>
          <p:cNvSpPr txBox="1"/>
          <p:nvPr/>
        </p:nvSpPr>
        <p:spPr>
          <a:xfrm>
            <a:off x="8232545" y="5782476"/>
            <a:ext cx="35243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Squad-2.0: Question Answering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A2C63FC-69ED-0AA9-54F1-36DC7F60A52F}"/>
              </a:ext>
            </a:extLst>
          </p:cNvPr>
          <p:cNvSpPr/>
          <p:nvPr/>
        </p:nvSpPr>
        <p:spPr>
          <a:xfrm>
            <a:off x="8401049" y="2128260"/>
            <a:ext cx="2295525" cy="4191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3049AB1-CED4-F455-7619-2B27716DF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30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C4001641-0D22-B58A-0F28-D803AA2E1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6009" y="6488668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2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F7B3C-0327-F8BF-A9EC-952187EDD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9775"/>
          </a:xfrm>
        </p:spPr>
        <p:txBody>
          <a:bodyPr/>
          <a:lstStyle/>
          <a:p>
            <a:r>
              <a:rPr lang="en-US"/>
              <a:t>Custom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6902E-60A2-AACE-67FC-CA3F277BC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333500"/>
            <a:ext cx="11315700" cy="5159375"/>
          </a:xfrm>
        </p:spPr>
        <p:txBody>
          <a:bodyPr/>
          <a:lstStyle/>
          <a:p>
            <a:r>
              <a:rPr lang="en-US" dirty="0"/>
              <a:t>Scrambled language modeling:</a:t>
            </a:r>
          </a:p>
          <a:p>
            <a:pPr lvl="1"/>
            <a:r>
              <a:rPr lang="en-US" dirty="0"/>
              <a:t>LM-scrambled: deals with sentence inputs where words are shuffled within sentences</a:t>
            </a:r>
          </a:p>
          <a:p>
            <a:pPr lvl="1"/>
            <a:r>
              <a:rPr lang="en-US" dirty="0"/>
              <a:t>LM-scrambled-para, uses inputs where words are shuffled within their containing paragraphs in the corpus.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        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5C57035-DD21-1714-8E6E-DDB76C8AF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114942"/>
              </p:ext>
            </p:extLst>
          </p:nvPr>
        </p:nvGraphicFramePr>
        <p:xfrm>
          <a:off x="561975" y="4205127"/>
          <a:ext cx="4876800" cy="170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29662896"/>
                    </a:ext>
                  </a:extLst>
                </a:gridCol>
              </a:tblGrid>
              <a:tr h="852488">
                <a:tc>
                  <a:txBody>
                    <a:bodyPr/>
                    <a:lstStyle/>
                    <a:p>
                      <a:r>
                        <a:rPr lang="en-US"/>
                        <a:t>Fingers are used for grasping, writing, grooming and other activities.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991217"/>
                  </a:ext>
                </a:extLst>
              </a:tr>
              <a:tr h="85248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grasping</a:t>
                      </a:r>
                      <a:r>
                        <a:rPr lang="en-US" dirty="0"/>
                        <a:t> are used for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Fingers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grooming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writing</a:t>
                      </a:r>
                      <a:r>
                        <a:rPr lang="en-US" dirty="0"/>
                        <a:t> and other activities.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69079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CBC1DF-E44B-AF71-6814-036867F28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618447"/>
              </p:ext>
            </p:extLst>
          </p:nvPr>
        </p:nvGraphicFramePr>
        <p:xfrm>
          <a:off x="6600825" y="3886835"/>
          <a:ext cx="48768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29662896"/>
                    </a:ext>
                  </a:extLst>
                </a:gridCol>
              </a:tblGrid>
              <a:tr h="852488">
                <a:tc>
                  <a:txBody>
                    <a:bodyPr/>
                    <a:lstStyle/>
                    <a:p>
                      <a:r>
                        <a:rPr lang="en-US"/>
                        <a:t>This is Los Angeles. And it's the height of summer. In a small bungalow off of La Cienega, Clara serves homemade chili and chips in red plastic bowls -- wine in blue plastic.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991217"/>
                  </a:ext>
                </a:extLst>
              </a:tr>
              <a:tr h="85248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This is Los Angeles. And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the height it's of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summer.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 a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bungalow off small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of La Cienega, Clara serves homemade chili and chips in red plastic bowls -- wine in blue plastic.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690798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C6776F82-B61A-200B-8B69-2B26426713F7}"/>
              </a:ext>
            </a:extLst>
          </p:cNvPr>
          <p:cNvSpPr/>
          <p:nvPr/>
        </p:nvSpPr>
        <p:spPr>
          <a:xfrm>
            <a:off x="561975" y="5110318"/>
            <a:ext cx="952500" cy="29718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58D072-D793-A7D0-54CF-DCA736C789C1}"/>
              </a:ext>
            </a:extLst>
          </p:cNvPr>
          <p:cNvSpPr/>
          <p:nvPr/>
        </p:nvSpPr>
        <p:spPr>
          <a:xfrm>
            <a:off x="2524125" y="5095077"/>
            <a:ext cx="952500" cy="29718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D19C6A-599B-264C-520E-0313D6C60C39}"/>
              </a:ext>
            </a:extLst>
          </p:cNvPr>
          <p:cNvSpPr/>
          <p:nvPr/>
        </p:nvSpPr>
        <p:spPr>
          <a:xfrm>
            <a:off x="3371850" y="5110318"/>
            <a:ext cx="952500" cy="29718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CFC722-1AF1-C9F4-6932-F135BBDA2323}"/>
              </a:ext>
            </a:extLst>
          </p:cNvPr>
          <p:cNvSpPr/>
          <p:nvPr/>
        </p:nvSpPr>
        <p:spPr>
          <a:xfrm>
            <a:off x="4324350" y="5093490"/>
            <a:ext cx="952500" cy="29718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E27FC3C-84CD-F692-0511-4E9864B1892A}"/>
              </a:ext>
            </a:extLst>
          </p:cNvPr>
          <p:cNvSpPr/>
          <p:nvPr/>
        </p:nvSpPr>
        <p:spPr>
          <a:xfrm>
            <a:off x="9772650" y="5068252"/>
            <a:ext cx="857250" cy="31400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01E265-3C6C-D8E2-342A-AD604548D3C4}"/>
              </a:ext>
            </a:extLst>
          </p:cNvPr>
          <p:cNvSpPr/>
          <p:nvPr/>
        </p:nvSpPr>
        <p:spPr>
          <a:xfrm>
            <a:off x="7000874" y="5391150"/>
            <a:ext cx="1057275" cy="27686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4474809-CB39-D1CB-3100-8186B16D27BC}"/>
              </a:ext>
            </a:extLst>
          </p:cNvPr>
          <p:cNvSpPr/>
          <p:nvPr/>
        </p:nvSpPr>
        <p:spPr>
          <a:xfrm>
            <a:off x="8029573" y="5382261"/>
            <a:ext cx="857250" cy="31400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EAE57F-489E-E6F3-0F7C-ED07188E367B}"/>
              </a:ext>
            </a:extLst>
          </p:cNvPr>
          <p:cNvSpPr txBox="1"/>
          <p:nvPr/>
        </p:nvSpPr>
        <p:spPr>
          <a:xfrm>
            <a:off x="0" y="6454987"/>
            <a:ext cx="2933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Gauthier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2019 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051E686-2C10-237F-C900-82FF712D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475" y="6427628"/>
            <a:ext cx="2743200" cy="365125"/>
          </a:xfrm>
        </p:spPr>
        <p:txBody>
          <a:bodyPr/>
          <a:lstStyle/>
          <a:p>
            <a:fld id="{F9AB4AAD-7D95-4EA7-9734-52571C4B4A51}" type="slidenum">
              <a:rPr lang="en-US" smtClean="0"/>
              <a:t>31</a:t>
            </a:fld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93E58F61-A9C5-9869-315F-32622A952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9075" y="6492875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08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6FA2-3175-CEB7-617B-8AAC9A42E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2625"/>
          </a:xfrm>
        </p:spPr>
        <p:txBody>
          <a:bodyPr>
            <a:normAutofit fontScale="90000"/>
          </a:bodyPr>
          <a:lstStyle/>
          <a:p>
            <a:r>
              <a:rPr lang="en-US"/>
              <a:t>Brain decoding performance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A8A05943-5357-32B9-19CB-BEE84213D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26" y="2035277"/>
            <a:ext cx="5075842" cy="33528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824E34A-BF54-CC5E-D281-18BC32941E2D}"/>
              </a:ext>
            </a:extLst>
          </p:cNvPr>
          <p:cNvSpPr/>
          <p:nvPr/>
        </p:nvSpPr>
        <p:spPr>
          <a:xfrm>
            <a:off x="0" y="3724275"/>
            <a:ext cx="2324100" cy="147022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6C958526-6F4F-4018-C702-74AA6CBD5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929" y="2035276"/>
            <a:ext cx="4899845" cy="315922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7718AE6-5A81-CBB6-231E-591981983C5B}"/>
              </a:ext>
            </a:extLst>
          </p:cNvPr>
          <p:cNvSpPr/>
          <p:nvPr/>
        </p:nvSpPr>
        <p:spPr>
          <a:xfrm>
            <a:off x="6296025" y="3614889"/>
            <a:ext cx="2324100" cy="147022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E11587-7EE5-02E9-BF02-7E9EAE534B27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1983743" y="4979194"/>
            <a:ext cx="2331082" cy="5664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C85A1E-1B8E-3D47-3EC6-0BAF5A7324B2}"/>
              </a:ext>
            </a:extLst>
          </p:cNvPr>
          <p:cNvCxnSpPr>
            <a:cxnSpLocks/>
            <a:stCxn id="9" idx="4"/>
          </p:cNvCxnSpPr>
          <p:nvPr/>
        </p:nvCxnSpPr>
        <p:spPr>
          <a:xfrm flipH="1">
            <a:off x="4281510" y="5085118"/>
            <a:ext cx="3176565" cy="4605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20782FA-F153-8A30-F6C8-5E0447FDB40B}"/>
              </a:ext>
            </a:extLst>
          </p:cNvPr>
          <p:cNvSpPr txBox="1"/>
          <p:nvPr/>
        </p:nvSpPr>
        <p:spPr>
          <a:xfrm>
            <a:off x="2792982" y="5427252"/>
            <a:ext cx="46650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Scrambled language models have shown better performance!!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C03066-556B-5708-A7FF-28171B0A8FF3}"/>
              </a:ext>
            </a:extLst>
          </p:cNvPr>
          <p:cNvSpPr txBox="1"/>
          <p:nvPr/>
        </p:nvSpPr>
        <p:spPr>
          <a:xfrm>
            <a:off x="0" y="6454987"/>
            <a:ext cx="2933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Gauthier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2019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61AC0-56B3-AB5B-0CDC-D39AFC938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32</a:t>
            </a:fld>
            <a:endParaRPr lang="en-US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6D944287-A33B-5EB9-FCDE-2066CC689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6009" y="6488668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98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EEA1-AEAB-19EA-E4C7-AFCF1675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" y="66675"/>
            <a:ext cx="12020550" cy="1057275"/>
          </a:xfrm>
        </p:spPr>
        <p:txBody>
          <a:bodyPr>
            <a:normAutofit fontScale="90000"/>
          </a:bodyPr>
          <a:lstStyle/>
          <a:p>
            <a:r>
              <a:rPr lang="en-US"/>
              <a:t>Brain decoding performance trajectories over fine-tuning time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A452FD0-4638-A6CF-8ED0-C0B4761E6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123" y="1946787"/>
            <a:ext cx="5692877" cy="3510116"/>
          </a:xfr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6833ABC-821B-FF8D-D99C-84310EFDAB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3149" y="1946787"/>
            <a:ext cx="5692877" cy="351011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77CDD1D-9004-C3A3-2A9D-668AA585B77B}"/>
              </a:ext>
            </a:extLst>
          </p:cNvPr>
          <p:cNvSpPr/>
          <p:nvPr/>
        </p:nvSpPr>
        <p:spPr>
          <a:xfrm>
            <a:off x="1962150" y="5105399"/>
            <a:ext cx="1419225" cy="35150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F13B37-3457-84D9-1365-2C026BA0C5CA}"/>
              </a:ext>
            </a:extLst>
          </p:cNvPr>
          <p:cNvSpPr/>
          <p:nvPr/>
        </p:nvSpPr>
        <p:spPr>
          <a:xfrm>
            <a:off x="7625223" y="5105399"/>
            <a:ext cx="1419225" cy="35150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23736B-4A66-F1A9-7CE2-9D4B9247C1DF}"/>
              </a:ext>
            </a:extLst>
          </p:cNvPr>
          <p:cNvSpPr/>
          <p:nvPr/>
        </p:nvSpPr>
        <p:spPr>
          <a:xfrm>
            <a:off x="1352549" y="4160580"/>
            <a:ext cx="2847975" cy="70669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DBE00D-6979-C153-39B7-24DB94C35661}"/>
              </a:ext>
            </a:extLst>
          </p:cNvPr>
          <p:cNvSpPr/>
          <p:nvPr/>
        </p:nvSpPr>
        <p:spPr>
          <a:xfrm>
            <a:off x="7045426" y="4319739"/>
            <a:ext cx="2847975" cy="70669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D1BDBD-C6D7-F1CF-6822-59603A62F7E3}"/>
              </a:ext>
            </a:extLst>
          </p:cNvPr>
          <p:cNvSpPr/>
          <p:nvPr/>
        </p:nvSpPr>
        <p:spPr>
          <a:xfrm>
            <a:off x="4200524" y="3082720"/>
            <a:ext cx="1895476" cy="5619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B38F4C-28C2-FE7D-1882-79D8FEBFC0C7}"/>
              </a:ext>
            </a:extLst>
          </p:cNvPr>
          <p:cNvSpPr/>
          <p:nvPr/>
        </p:nvSpPr>
        <p:spPr>
          <a:xfrm>
            <a:off x="9893401" y="3082720"/>
            <a:ext cx="1895476" cy="5619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BD6529-0B0E-CE7C-D976-8E420D5D0365}"/>
              </a:ext>
            </a:extLst>
          </p:cNvPr>
          <p:cNvSpPr txBox="1"/>
          <p:nvPr/>
        </p:nvSpPr>
        <p:spPr>
          <a:xfrm>
            <a:off x="0" y="6454987"/>
            <a:ext cx="2933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Gauthier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2019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67D24-3E10-8BAF-9D5C-8CD43E93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33</a:t>
            </a:fld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0E5A337F-C835-1365-0249-710C2759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6009" y="6488668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3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DC2D-610A-7C28-000D-59A3C5B43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39B56-6F83-3DD2-EE6D-7A0113221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57300"/>
            <a:ext cx="11639550" cy="5438775"/>
          </a:xfrm>
        </p:spPr>
        <p:txBody>
          <a:bodyPr/>
          <a:lstStyle/>
          <a:p>
            <a:r>
              <a:rPr lang="en-US"/>
              <a:t>Set of scrambled language modeling tasks which best match the structure of brain activations among the models tested.</a:t>
            </a:r>
          </a:p>
          <a:p>
            <a:pPr lvl="1"/>
            <a:r>
              <a:rPr lang="en-US"/>
              <a:t>models optimized for LM- scrambled and LM-scrambled-para — the models which improve in brain decoding 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86A27-01B2-A41C-2137-6F95197E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34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4D505CA-17AC-6C99-D20E-C4F499483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650" y="6452024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568E81-BCFD-12CA-AE05-024470D299A9}"/>
              </a:ext>
            </a:extLst>
          </p:cNvPr>
          <p:cNvSpPr txBox="1"/>
          <p:nvPr/>
        </p:nvSpPr>
        <p:spPr>
          <a:xfrm>
            <a:off x="0" y="6454987"/>
            <a:ext cx="2933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Gauthier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2019  </a:t>
            </a:r>
          </a:p>
        </p:txBody>
      </p:sp>
    </p:spTree>
    <p:extLst>
      <p:ext uri="{BB962C8B-B14F-4D97-AF65-F5344CB8AC3E}">
        <p14:creationId xmlns:p14="http://schemas.microsoft.com/office/powerpoint/2010/main" val="3635418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60660-16CC-3985-BDBC-184713ED3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88901"/>
            <a:ext cx="10515600" cy="673100"/>
          </a:xfrm>
        </p:spPr>
        <p:txBody>
          <a:bodyPr>
            <a:normAutofit fontScale="90000"/>
          </a:bodyPr>
          <a:lstStyle/>
          <a:p>
            <a:r>
              <a:rPr lang="en-US"/>
              <a:t>Linguistic Brain Decoding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E437D-77D4-4CE3-9DD3-B23DBE04E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19200"/>
            <a:ext cx="11658600" cy="4156364"/>
          </a:xfrm>
        </p:spPr>
        <p:txBody>
          <a:bodyPr/>
          <a:lstStyle/>
          <a:p>
            <a:r>
              <a:rPr lang="en-US" dirty="0"/>
              <a:t>Toward Word-level Universal Brain Decoder</a:t>
            </a:r>
          </a:p>
          <a:p>
            <a:r>
              <a:rPr lang="en-US" sz="2800" dirty="0">
                <a:solidFill>
                  <a:srgbClr val="FF0000"/>
                </a:solidFill>
              </a:rPr>
              <a:t>Linking artificial and human neural representations of language (</a:t>
            </a:r>
            <a:r>
              <a:rPr lang="en-US" sz="2800" dirty="0" err="1">
                <a:solidFill>
                  <a:srgbClr val="FF0000"/>
                </a:solidFill>
              </a:rPr>
              <a:t>contd</a:t>
            </a:r>
            <a:r>
              <a:rPr lang="en-US" sz="2800" dirty="0">
                <a:solidFill>
                  <a:srgbClr val="FF0000"/>
                </a:solidFill>
              </a:rPr>
              <a:t>)</a:t>
            </a:r>
          </a:p>
          <a:p>
            <a:r>
              <a:rPr lang="en-US" sz="2800" dirty="0"/>
              <a:t>Multi-view and Cross-view Decoding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DBD652-EEDD-ED61-27DD-1587FC0156B1}"/>
              </a:ext>
            </a:extLst>
          </p:cNvPr>
          <p:cNvSpPr txBox="1"/>
          <p:nvPr/>
        </p:nvSpPr>
        <p:spPr>
          <a:xfrm>
            <a:off x="-466725" y="6444734"/>
            <a:ext cx="1112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 err="1"/>
              <a:t>Periera</a:t>
            </a:r>
            <a:r>
              <a:rPr lang="en-US" dirty="0"/>
              <a:t> et al. 2018, Gauthier et al. 2019, </a:t>
            </a:r>
            <a:r>
              <a:rPr lang="en-US" dirty="0" err="1">
                <a:solidFill>
                  <a:srgbClr val="FF0000"/>
                </a:solidFill>
              </a:rPr>
              <a:t>Huth</a:t>
            </a:r>
            <a:r>
              <a:rPr lang="en-US" dirty="0">
                <a:solidFill>
                  <a:srgbClr val="FF0000"/>
                </a:solidFill>
              </a:rPr>
              <a:t> et al. 2023</a:t>
            </a:r>
            <a:r>
              <a:rPr lang="en-US" dirty="0"/>
              <a:t>, Oota et al.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04129-FC80-5916-4116-AA5062FF1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35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4491D59-0A2D-9803-6754-26155D7A0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1450" y="6065322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057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4E7059-A0E5-CBCB-FCDF-96A3DD820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906ED0-5EF1-BD82-65F4-3E9F3C93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0AABC-B35D-A2DB-7256-53DCEA52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39" y="1358290"/>
            <a:ext cx="10948988" cy="3876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120E4B-AEB0-73B6-69C9-F19EC6DAF292}"/>
              </a:ext>
            </a:extLst>
          </p:cNvPr>
          <p:cNvSpPr txBox="1"/>
          <p:nvPr/>
        </p:nvSpPr>
        <p:spPr>
          <a:xfrm>
            <a:off x="654842" y="474432"/>
            <a:ext cx="109489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Continuous Language Decoder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B1428-8BE4-B57D-42DE-C851BF93BA07}"/>
              </a:ext>
            </a:extLst>
          </p:cNvPr>
          <p:cNvSpPr txBox="1"/>
          <p:nvPr/>
        </p:nvSpPr>
        <p:spPr>
          <a:xfrm>
            <a:off x="-178626" y="6356350"/>
            <a:ext cx="11325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Tang, </a:t>
            </a:r>
            <a:r>
              <a:rPr lang="en-US" dirty="0" err="1"/>
              <a:t>LaBel</a:t>
            </a:r>
            <a:r>
              <a:rPr lang="en-US" dirty="0"/>
              <a:t>, Jain &amp; </a:t>
            </a:r>
            <a:r>
              <a:rPr lang="en-US" dirty="0" err="1"/>
              <a:t>Huth</a:t>
            </a:r>
            <a:r>
              <a:rPr lang="en-US" dirty="0"/>
              <a:t> (2023)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712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4E7059-A0E5-CBCB-FCDF-96A3DD820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906ED0-5EF1-BD82-65F4-3E9F3C93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37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20E4B-AEB0-73B6-69C9-F19EC6DAF292}"/>
              </a:ext>
            </a:extLst>
          </p:cNvPr>
          <p:cNvSpPr txBox="1"/>
          <p:nvPr/>
        </p:nvSpPr>
        <p:spPr>
          <a:xfrm>
            <a:off x="654842" y="474432"/>
            <a:ext cx="109489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Continuous Language Decoder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B1428-8BE4-B57D-42DE-C851BF93BA07}"/>
              </a:ext>
            </a:extLst>
          </p:cNvPr>
          <p:cNvSpPr txBox="1"/>
          <p:nvPr/>
        </p:nvSpPr>
        <p:spPr>
          <a:xfrm>
            <a:off x="-178626" y="6356350"/>
            <a:ext cx="11325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Tang, </a:t>
            </a:r>
            <a:r>
              <a:rPr lang="en-US" dirty="0" err="1"/>
              <a:t>LaBel</a:t>
            </a:r>
            <a:r>
              <a:rPr lang="en-US" dirty="0"/>
              <a:t>, Jain &amp; </a:t>
            </a:r>
            <a:r>
              <a:rPr lang="en-US" dirty="0" err="1"/>
              <a:t>Huth</a:t>
            </a:r>
            <a:r>
              <a:rPr lang="en-US" dirty="0"/>
              <a:t> (2023)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95E93-8B35-FAEE-85C4-EC366784F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04" y="1680210"/>
            <a:ext cx="10680192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17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4E7059-A0E5-CBCB-FCDF-96A3DD820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906ED0-5EF1-BD82-65F4-3E9F3C93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38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20E4B-AEB0-73B6-69C9-F19EC6DAF292}"/>
              </a:ext>
            </a:extLst>
          </p:cNvPr>
          <p:cNvSpPr txBox="1"/>
          <p:nvPr/>
        </p:nvSpPr>
        <p:spPr>
          <a:xfrm>
            <a:off x="654842" y="474432"/>
            <a:ext cx="109489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Continuous Language Decoder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B1428-8BE4-B57D-42DE-C851BF93BA07}"/>
              </a:ext>
            </a:extLst>
          </p:cNvPr>
          <p:cNvSpPr txBox="1"/>
          <p:nvPr/>
        </p:nvSpPr>
        <p:spPr>
          <a:xfrm>
            <a:off x="-178626" y="6356350"/>
            <a:ext cx="11325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Tang, </a:t>
            </a:r>
            <a:r>
              <a:rPr lang="en-US" dirty="0" err="1"/>
              <a:t>LaBel</a:t>
            </a:r>
            <a:r>
              <a:rPr lang="en-US" dirty="0"/>
              <a:t>, Jain &amp; </a:t>
            </a:r>
            <a:r>
              <a:rPr lang="en-US" dirty="0" err="1"/>
              <a:t>Huth</a:t>
            </a:r>
            <a:r>
              <a:rPr lang="en-US" dirty="0"/>
              <a:t> (2023)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37CD0-03D3-DF70-0A71-D801EDA2F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422" y="1204833"/>
            <a:ext cx="4653915" cy="514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55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DC2D-610A-7C28-000D-59A3C5B43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39B56-6F83-3DD2-EE6D-7A0113221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57300"/>
            <a:ext cx="11639550" cy="5438775"/>
          </a:xfrm>
        </p:spPr>
        <p:txBody>
          <a:bodyPr>
            <a:normAutofit/>
          </a:bodyPr>
          <a:lstStyle/>
          <a:p>
            <a:r>
              <a:rPr lang="en-US" dirty="0"/>
              <a:t>Continuous language representations of semantic meaning can be decoded (reconstructed) from </a:t>
            </a:r>
            <a:r>
              <a:rPr lang="en-US" dirty="0">
                <a:solidFill>
                  <a:srgbClr val="00B050"/>
                </a:solidFill>
              </a:rPr>
              <a:t>non-invasive brain recordings (fMRI)</a:t>
            </a:r>
            <a:r>
              <a:rPr lang="en-US" dirty="0"/>
              <a:t>, </a:t>
            </a:r>
          </a:p>
          <a:p>
            <a:r>
              <a:rPr lang="en-US" dirty="0"/>
              <a:t>Given novel brain recordings, decoder generates intelligible word sequences that recover the meaning of perceived speech, imagined speech, and even silent videos, demonstrating that a single language decoder can be applied to a range of semantic tasks.</a:t>
            </a:r>
          </a:p>
          <a:p>
            <a:r>
              <a:rPr lang="en-US" dirty="0">
                <a:solidFill>
                  <a:srgbClr val="FF0000"/>
                </a:solidFill>
              </a:rPr>
              <a:t>Exciting possibility enabling future multipurpose brain-computer interfaces!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86A27-01B2-A41C-2137-6F95197E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39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4D505CA-17AC-6C99-D20E-C4F499483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650" y="6452024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568E81-BCFD-12CA-AE05-024470D299A9}"/>
              </a:ext>
            </a:extLst>
          </p:cNvPr>
          <p:cNvSpPr txBox="1"/>
          <p:nvPr/>
        </p:nvSpPr>
        <p:spPr>
          <a:xfrm>
            <a:off x="0" y="6454987"/>
            <a:ext cx="3582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Tang, </a:t>
            </a:r>
            <a:r>
              <a:rPr lang="en-US" dirty="0" err="1"/>
              <a:t>LaBel</a:t>
            </a:r>
            <a:r>
              <a:rPr lang="en-US" dirty="0"/>
              <a:t>, Jain &amp; </a:t>
            </a:r>
            <a:r>
              <a:rPr lang="en-US" dirty="0" err="1"/>
              <a:t>Huth</a:t>
            </a:r>
            <a:r>
              <a:rPr lang="en-US" dirty="0"/>
              <a:t> (2023)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084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39C2D-789A-4213-48CD-53D73D4AB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133350"/>
            <a:ext cx="10515600" cy="720725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07C32-2035-D089-F155-02D1CA12C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057276"/>
            <a:ext cx="11487150" cy="51435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Introduction to Brain Decoding</a:t>
            </a:r>
          </a:p>
          <a:p>
            <a:r>
              <a:rPr lang="en-US" dirty="0"/>
              <a:t>Decoding models</a:t>
            </a:r>
          </a:p>
          <a:p>
            <a:pPr lvl="1"/>
            <a:r>
              <a:rPr lang="en-US" dirty="0"/>
              <a:t>Linear Models</a:t>
            </a:r>
          </a:p>
          <a:p>
            <a:pPr lvl="1"/>
            <a:r>
              <a:rPr lang="en-US" dirty="0"/>
              <a:t>Non-Linear Models (including DNNs)</a:t>
            </a:r>
          </a:p>
          <a:p>
            <a:r>
              <a:rPr lang="en-US" dirty="0"/>
              <a:t>Language</a:t>
            </a:r>
          </a:p>
          <a:p>
            <a:pPr lvl="1"/>
            <a:r>
              <a:rPr lang="en-US" dirty="0" err="1"/>
              <a:t>Periera</a:t>
            </a:r>
            <a:r>
              <a:rPr lang="en-US" dirty="0"/>
              <a:t> et al. 2018, Gauthier et al. 2019, </a:t>
            </a:r>
            <a:r>
              <a:rPr lang="en-US" dirty="0" err="1"/>
              <a:t>Huth</a:t>
            </a:r>
            <a:r>
              <a:rPr lang="en-US" dirty="0"/>
              <a:t> et al. 2023, Oota et al.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9D962-99C7-462E-B69F-64EECE9E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F58557-243D-F25F-D79D-7B50714A9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86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60660-16CC-3985-BDBC-184713ED3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88901"/>
            <a:ext cx="10515600" cy="673100"/>
          </a:xfrm>
        </p:spPr>
        <p:txBody>
          <a:bodyPr>
            <a:normAutofit fontScale="90000"/>
          </a:bodyPr>
          <a:lstStyle/>
          <a:p>
            <a:r>
              <a:rPr lang="en-US" dirty="0"/>
              <a:t>Linguistic Brain Decoding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E437D-77D4-4CE3-9DD3-B23DBE04E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19200"/>
            <a:ext cx="11658600" cy="5410200"/>
          </a:xfrm>
        </p:spPr>
        <p:txBody>
          <a:bodyPr/>
          <a:lstStyle/>
          <a:p>
            <a:r>
              <a:rPr lang="en-US" dirty="0"/>
              <a:t>Toward Word-level Universal Brain Decoder</a:t>
            </a:r>
          </a:p>
          <a:p>
            <a:r>
              <a:rPr lang="en-US" sz="2800" dirty="0"/>
              <a:t>Linking artificial and human neural representations of language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Multi-view and Cross-view Decoding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DBD652-EEDD-ED61-27DD-1587FC0156B1}"/>
              </a:ext>
            </a:extLst>
          </p:cNvPr>
          <p:cNvSpPr txBox="1"/>
          <p:nvPr/>
        </p:nvSpPr>
        <p:spPr>
          <a:xfrm>
            <a:off x="-466725" y="6444734"/>
            <a:ext cx="11325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 err="1"/>
              <a:t>Periera</a:t>
            </a:r>
            <a:r>
              <a:rPr lang="en-US" dirty="0"/>
              <a:t> et al. 2018, Gauthier et al. 2019, </a:t>
            </a:r>
            <a:r>
              <a:rPr lang="en-US" dirty="0" err="1"/>
              <a:t>Huth</a:t>
            </a:r>
            <a:r>
              <a:rPr lang="en-US" dirty="0"/>
              <a:t> et al. 2023, </a:t>
            </a:r>
            <a:r>
              <a:rPr lang="en-US" dirty="0">
                <a:solidFill>
                  <a:srgbClr val="FF0000"/>
                </a:solidFill>
              </a:rPr>
              <a:t>Oota et al.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04129-FC80-5916-4116-AA5062FF1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40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4491D59-0A2D-9803-6754-26155D7A0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1450" y="6065322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569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10768-059D-A676-8B97-01AF0FA77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951"/>
            <a:ext cx="10515600" cy="787400"/>
          </a:xfrm>
        </p:spPr>
        <p:txBody>
          <a:bodyPr>
            <a:normAutofit/>
          </a:bodyPr>
          <a:lstStyle/>
          <a:p>
            <a:r>
              <a:rPr lang="en-US" dirty="0"/>
              <a:t>Multi-view and Cross-</a:t>
            </a:r>
            <a:r>
              <a:rPr lang="en-US" dirty="0" err="1"/>
              <a:t>ViewBrain</a:t>
            </a:r>
            <a:r>
              <a:rPr lang="en-US" dirty="0"/>
              <a:t> Decoding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075D1-7680-42EF-3F68-9A23FFCC8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181100"/>
            <a:ext cx="7370507" cy="544830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Human  brains have  the  unique  capability  of  language acquisition:</a:t>
            </a:r>
          </a:p>
          <a:p>
            <a:pPr lvl="1"/>
            <a:r>
              <a:rPr lang="en-US" sz="2000" dirty="0"/>
              <a:t>the process of learning the language </a:t>
            </a:r>
          </a:p>
          <a:p>
            <a:pPr lvl="1"/>
            <a:r>
              <a:rPr lang="en-US" sz="2000" dirty="0"/>
              <a:t>understand  the  meaning  of  concepts from  multiple  modalities  such  as  images,  text, speech, and videos.</a:t>
            </a:r>
          </a:p>
          <a:p>
            <a:r>
              <a:rPr lang="en-US" sz="2000" dirty="0"/>
              <a:t>Prior works </a:t>
            </a:r>
            <a:r>
              <a:rPr lang="en-US" sz="2000" b="0" i="0" dirty="0">
                <a:effectLst/>
              </a:rPr>
              <a:t>focus on single-view brain decoding using traditional feature engineering.</a:t>
            </a:r>
            <a:endParaRPr lang="en-US" sz="2000" dirty="0"/>
          </a:p>
          <a:p>
            <a:r>
              <a:rPr lang="en-US" sz="2000" dirty="0"/>
              <a:t>However, how the brain captures the meaning of linguistic stimuli across multiple views is still a critical open question in neuroscience.</a:t>
            </a:r>
          </a:p>
          <a:p>
            <a:r>
              <a:rPr lang="en-US" sz="2000" dirty="0"/>
              <a:t>Consider three different views of the concept bird: </a:t>
            </a:r>
          </a:p>
          <a:p>
            <a:pPr lvl="1"/>
            <a:r>
              <a:rPr lang="en-US" sz="2000" dirty="0"/>
              <a:t>(1) sentence using the target word,</a:t>
            </a:r>
          </a:p>
          <a:p>
            <a:pPr lvl="1"/>
            <a:r>
              <a:rPr lang="en-US" sz="2000" dirty="0"/>
              <a:t>(2) picture presented with the target word label, and </a:t>
            </a:r>
          </a:p>
          <a:p>
            <a:pPr lvl="1"/>
            <a:r>
              <a:rPr lang="en-US" sz="2000" dirty="0"/>
              <a:t>(3) word cloud containing the target word along with other semantically related words.</a:t>
            </a:r>
          </a:p>
          <a:p>
            <a:r>
              <a:rPr lang="en-US" sz="2000" dirty="0"/>
              <a:t>Earlier works have explored which of these three different  views  provides  richer  information  to  understand the concept.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414A5BF-6D7C-371B-E824-62929E4247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430" y="1469225"/>
            <a:ext cx="3920919" cy="1578775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A01B4D1-382E-C7EA-1B75-6BC0E966FB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430" y="3048000"/>
            <a:ext cx="3920919" cy="1111045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18B1EE9-A19B-A09D-5CC4-56BD8257EC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430" y="4257368"/>
            <a:ext cx="3920919" cy="208390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E341EDF-4C2B-7C0A-826D-C9517C256758}"/>
              </a:ext>
            </a:extLst>
          </p:cNvPr>
          <p:cNvSpPr/>
          <p:nvPr/>
        </p:nvSpPr>
        <p:spPr>
          <a:xfrm>
            <a:off x="9334500" y="1362075"/>
            <a:ext cx="666750" cy="4095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026CD-8FF8-63F3-B5D5-A164B12FFA98}"/>
              </a:ext>
            </a:extLst>
          </p:cNvPr>
          <p:cNvSpPr txBox="1"/>
          <p:nvPr/>
        </p:nvSpPr>
        <p:spPr>
          <a:xfrm>
            <a:off x="0" y="6444734"/>
            <a:ext cx="2933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Oota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2022 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EEFB2D-C4F1-4454-C097-DE89DA111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41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4C9D3AD3-F8FF-AB62-C99B-A8E72893B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650" y="6452024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72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8C789-C584-C651-9DA0-1D8065439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078"/>
            <a:ext cx="10515600" cy="873125"/>
          </a:xfrm>
        </p:spPr>
        <p:txBody>
          <a:bodyPr/>
          <a:lstStyle/>
          <a:p>
            <a:r>
              <a:rPr lang="en-US"/>
              <a:t>Multi-view decoding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8017F54-923B-F11E-7F21-79E763730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4889" y="1346098"/>
            <a:ext cx="9459861" cy="158299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086FCD-8DC9-2E9A-31BE-5F0E612A2446}"/>
              </a:ext>
            </a:extLst>
          </p:cNvPr>
          <p:cNvSpPr txBox="1"/>
          <p:nvPr/>
        </p:nvSpPr>
        <p:spPr>
          <a:xfrm>
            <a:off x="0" y="1978637"/>
            <a:ext cx="1438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Wordcloud 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B4C4527-C87D-6F29-1D39-97DD79D66743}"/>
              </a:ext>
            </a:extLst>
          </p:cNvPr>
          <p:cNvSpPr/>
          <p:nvPr/>
        </p:nvSpPr>
        <p:spPr>
          <a:xfrm>
            <a:off x="1438275" y="2137595"/>
            <a:ext cx="389757" cy="329658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E59F71-6398-C7DC-3D17-85D58366DDFE}"/>
              </a:ext>
            </a:extLst>
          </p:cNvPr>
          <p:cNvSpPr/>
          <p:nvPr/>
        </p:nvSpPr>
        <p:spPr>
          <a:xfrm>
            <a:off x="646932" y="1415589"/>
            <a:ext cx="962025" cy="4991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Train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8612FA-6768-05F0-8546-37A3D3A4B787}"/>
              </a:ext>
            </a:extLst>
          </p:cNvPr>
          <p:cNvSpPr txBox="1"/>
          <p:nvPr/>
        </p:nvSpPr>
        <p:spPr>
          <a:xfrm>
            <a:off x="7122200" y="535439"/>
            <a:ext cx="1785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Sentence 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8F9634-79C9-95A8-058D-30F80CE5257F}"/>
              </a:ext>
            </a:extLst>
          </p:cNvPr>
          <p:cNvSpPr txBox="1"/>
          <p:nvPr/>
        </p:nvSpPr>
        <p:spPr>
          <a:xfrm>
            <a:off x="7083962" y="863175"/>
            <a:ext cx="18618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Picture 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4DADB3-3EA8-0C84-8C1F-159EEDAFCB3B}"/>
              </a:ext>
            </a:extLst>
          </p:cNvPr>
          <p:cNvSpPr txBox="1"/>
          <p:nvPr/>
        </p:nvSpPr>
        <p:spPr>
          <a:xfrm>
            <a:off x="7032517" y="1185291"/>
            <a:ext cx="1964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Wordcloud 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F14010-714F-4831-7487-35E6B4C67588}"/>
              </a:ext>
            </a:extLst>
          </p:cNvPr>
          <p:cNvSpPr/>
          <p:nvPr/>
        </p:nvSpPr>
        <p:spPr>
          <a:xfrm>
            <a:off x="6353175" y="1531392"/>
            <a:ext cx="679342" cy="5521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454CEF-F93C-A79E-9246-FEF8F8997E9C}"/>
              </a:ext>
            </a:extLst>
          </p:cNvPr>
          <p:cNvSpPr txBox="1"/>
          <p:nvPr/>
        </p:nvSpPr>
        <p:spPr>
          <a:xfrm>
            <a:off x="0" y="6454987"/>
            <a:ext cx="2933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Oota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2022  </a:t>
            </a:r>
          </a:p>
        </p:txBody>
      </p:sp>
      <p:pic>
        <p:nvPicPr>
          <p:cNvPr id="1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40DC16F-DF42-6D93-E995-2A7E43421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6132" y="2929092"/>
            <a:ext cx="9554343" cy="15829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5DF71C-4ABB-7872-B9FC-E88C1FFD29B4}"/>
              </a:ext>
            </a:extLst>
          </p:cNvPr>
          <p:cNvSpPr txBox="1"/>
          <p:nvPr/>
        </p:nvSpPr>
        <p:spPr>
          <a:xfrm>
            <a:off x="46857" y="3561631"/>
            <a:ext cx="1438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Picture 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7C2A62-7D95-CD54-6E10-17E8DE98CED0}"/>
              </a:ext>
            </a:extLst>
          </p:cNvPr>
          <p:cNvSpPr/>
          <p:nvPr/>
        </p:nvSpPr>
        <p:spPr>
          <a:xfrm>
            <a:off x="1485132" y="3720589"/>
            <a:ext cx="389757" cy="329658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0D90032-6AF8-C311-7797-9A159E7D8467}"/>
              </a:ext>
            </a:extLst>
          </p:cNvPr>
          <p:cNvSpPr/>
          <p:nvPr/>
        </p:nvSpPr>
        <p:spPr>
          <a:xfrm>
            <a:off x="646932" y="3002219"/>
            <a:ext cx="962025" cy="4991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Train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E79B0B-05DC-2B1C-C9FE-DE10AAE91C2E}"/>
              </a:ext>
            </a:extLst>
          </p:cNvPr>
          <p:cNvSpPr/>
          <p:nvPr/>
        </p:nvSpPr>
        <p:spPr>
          <a:xfrm>
            <a:off x="6353175" y="3229174"/>
            <a:ext cx="730787" cy="3899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B0A60DC-CC6F-F629-7552-3142D9993F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0225" y="4557586"/>
            <a:ext cx="9620250" cy="17215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FB287B-DB13-8DAF-A56D-8A170D9EE989}"/>
              </a:ext>
            </a:extLst>
          </p:cNvPr>
          <p:cNvSpPr txBox="1"/>
          <p:nvPr/>
        </p:nvSpPr>
        <p:spPr>
          <a:xfrm>
            <a:off x="46857" y="5253173"/>
            <a:ext cx="1438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Sentence 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582239A-351F-3F7A-27DC-1E0B23BAD020}"/>
              </a:ext>
            </a:extLst>
          </p:cNvPr>
          <p:cNvSpPr/>
          <p:nvPr/>
        </p:nvSpPr>
        <p:spPr>
          <a:xfrm>
            <a:off x="1485132" y="5412131"/>
            <a:ext cx="389757" cy="329658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688E5A1-933F-79ED-7572-1502F7D22250}"/>
              </a:ext>
            </a:extLst>
          </p:cNvPr>
          <p:cNvSpPr/>
          <p:nvPr/>
        </p:nvSpPr>
        <p:spPr>
          <a:xfrm>
            <a:off x="646932" y="4693761"/>
            <a:ext cx="962025" cy="4991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Train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95B63A2-E795-6F6B-73E3-846F63B73BBF}"/>
              </a:ext>
            </a:extLst>
          </p:cNvPr>
          <p:cNvSpPr/>
          <p:nvPr/>
        </p:nvSpPr>
        <p:spPr>
          <a:xfrm>
            <a:off x="6353174" y="4863193"/>
            <a:ext cx="730787" cy="3899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E104C-866F-EF54-7ABA-AE5D68451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42</a:t>
            </a:fld>
            <a:endParaRPr lang="en-US"/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9B03898B-9BEA-41AF-CC0A-739426CF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650" y="6452024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44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/>
      <p:bldP spid="13" grpId="0"/>
      <p:bldP spid="14" grpId="0" animBg="1"/>
      <p:bldP spid="17" grpId="0"/>
      <p:bldP spid="18" grpId="0" animBg="1"/>
      <p:bldP spid="19" grpId="0" animBg="1"/>
      <p:bldP spid="20" grpId="0" animBg="1"/>
      <p:bldP spid="22" grpId="0"/>
      <p:bldP spid="23" grpId="0" animBg="1"/>
      <p:bldP spid="24" grpId="0" animBg="1"/>
      <p:bldP spid="2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ntent Placeholder 6">
            <a:extLst>
              <a:ext uri="{FF2B5EF4-FFF2-40B4-BE49-F238E27FC236}">
                <a16:creationId xmlns:a16="http://schemas.microsoft.com/office/drawing/2014/main" id="{A74384ED-68CF-84D1-B162-B0C692E40A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8626" y="2409826"/>
            <a:ext cx="3857624" cy="236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C19CF1-B365-BAA8-16B5-891C9B32B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98425"/>
            <a:ext cx="10515600" cy="587375"/>
          </a:xfrm>
        </p:spPr>
        <p:txBody>
          <a:bodyPr>
            <a:normAutofit fontScale="90000"/>
          </a:bodyPr>
          <a:lstStyle/>
          <a:p>
            <a:r>
              <a:rPr lang="en-US"/>
              <a:t>Multi-view decoding 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D3438F4-C5D5-6607-EFEB-B0839B392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426" y="2409825"/>
            <a:ext cx="1943100" cy="2629569"/>
          </a:xfr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D8098115-B972-5C9F-3DB1-8F6ED6CAAE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425" y="4886325"/>
            <a:ext cx="11630025" cy="2292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AC5056-8714-02C0-7180-427904C8FD51}"/>
              </a:ext>
            </a:extLst>
          </p:cNvPr>
          <p:cNvSpPr txBox="1"/>
          <p:nvPr/>
        </p:nvSpPr>
        <p:spPr>
          <a:xfrm>
            <a:off x="1689918" y="1008981"/>
            <a:ext cx="1438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Picture 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AC1CF3-08D6-C143-31A5-2426670E2FF1}"/>
              </a:ext>
            </a:extLst>
          </p:cNvPr>
          <p:cNvSpPr/>
          <p:nvPr/>
        </p:nvSpPr>
        <p:spPr>
          <a:xfrm>
            <a:off x="628650" y="1113374"/>
            <a:ext cx="962025" cy="4991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Train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E8C29C-858C-2639-5FF3-1FEAFFD7FF47}"/>
              </a:ext>
            </a:extLst>
          </p:cNvPr>
          <p:cNvSpPr/>
          <p:nvPr/>
        </p:nvSpPr>
        <p:spPr>
          <a:xfrm>
            <a:off x="847726" y="4638675"/>
            <a:ext cx="476250" cy="2476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414DD7-80A0-30B5-7B09-32D5C9F9A1CF}"/>
              </a:ext>
            </a:extLst>
          </p:cNvPr>
          <p:cNvCxnSpPr/>
          <p:nvPr/>
        </p:nvCxnSpPr>
        <p:spPr>
          <a:xfrm>
            <a:off x="1152525" y="4924759"/>
            <a:ext cx="171451" cy="4378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F8CDA17-D5FF-AA21-5F8B-9DFD5DF94364}"/>
              </a:ext>
            </a:extLst>
          </p:cNvPr>
          <p:cNvSpPr txBox="1"/>
          <p:nvPr/>
        </p:nvSpPr>
        <p:spPr>
          <a:xfrm>
            <a:off x="95251" y="5362575"/>
            <a:ext cx="17859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BERT Representaions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5634B2A-CE0F-E25F-EBE5-0729A0687451}"/>
              </a:ext>
            </a:extLst>
          </p:cNvPr>
          <p:cNvSpPr/>
          <p:nvPr/>
        </p:nvSpPr>
        <p:spPr>
          <a:xfrm>
            <a:off x="1476375" y="4629150"/>
            <a:ext cx="809626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3C34C7-A4BB-C0D4-335A-3C0D704C4160}"/>
              </a:ext>
            </a:extLst>
          </p:cNvPr>
          <p:cNvCxnSpPr/>
          <p:nvPr/>
        </p:nvCxnSpPr>
        <p:spPr>
          <a:xfrm>
            <a:off x="1957387" y="4838700"/>
            <a:ext cx="233363" cy="5238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25F7B68-F814-9CDF-4481-9664388C735F}"/>
              </a:ext>
            </a:extLst>
          </p:cNvPr>
          <p:cNvSpPr txBox="1"/>
          <p:nvPr/>
        </p:nvSpPr>
        <p:spPr>
          <a:xfrm>
            <a:off x="1792313" y="5331813"/>
            <a:ext cx="20240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Shuffled the Target Concepts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1" name="Content Placeholder 6">
            <a:extLst>
              <a:ext uri="{FF2B5EF4-FFF2-40B4-BE49-F238E27FC236}">
                <a16:creationId xmlns:a16="http://schemas.microsoft.com/office/drawing/2014/main" id="{FA623EFE-5384-FD7B-C4EA-B801C467A5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6476" y="2409825"/>
            <a:ext cx="1943100" cy="262956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6422CF1-A2E3-A56A-15CC-C407DC623C5A}"/>
              </a:ext>
            </a:extLst>
          </p:cNvPr>
          <p:cNvSpPr/>
          <p:nvPr/>
        </p:nvSpPr>
        <p:spPr>
          <a:xfrm>
            <a:off x="247650" y="2924175"/>
            <a:ext cx="381000" cy="14001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DEAE14D-8509-0BFE-826A-5A82EC9F9EBE}"/>
              </a:ext>
            </a:extLst>
          </p:cNvPr>
          <p:cNvSpPr/>
          <p:nvPr/>
        </p:nvSpPr>
        <p:spPr>
          <a:xfrm>
            <a:off x="2209802" y="2905125"/>
            <a:ext cx="381000" cy="14001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E664231-2EE9-A976-72F2-E9ECFE5F0491}"/>
              </a:ext>
            </a:extLst>
          </p:cNvPr>
          <p:cNvSpPr/>
          <p:nvPr/>
        </p:nvSpPr>
        <p:spPr>
          <a:xfrm>
            <a:off x="1658578" y="1264638"/>
            <a:ext cx="267469" cy="187751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DC756F-E6F3-431C-5759-707B6FC99E0E}"/>
              </a:ext>
            </a:extLst>
          </p:cNvPr>
          <p:cNvSpPr/>
          <p:nvPr/>
        </p:nvSpPr>
        <p:spPr>
          <a:xfrm>
            <a:off x="4219576" y="4848225"/>
            <a:ext cx="1028699" cy="37214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204AF30-531D-CC7E-DDA0-14FECED5BF16}"/>
              </a:ext>
            </a:extLst>
          </p:cNvPr>
          <p:cNvSpPr/>
          <p:nvPr/>
        </p:nvSpPr>
        <p:spPr>
          <a:xfrm>
            <a:off x="5581650" y="4829175"/>
            <a:ext cx="1028699" cy="3721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4C99488-4177-D7AE-4ACE-008671E445DA}"/>
              </a:ext>
            </a:extLst>
          </p:cNvPr>
          <p:cNvSpPr/>
          <p:nvPr/>
        </p:nvSpPr>
        <p:spPr>
          <a:xfrm>
            <a:off x="6905626" y="4820319"/>
            <a:ext cx="1028699" cy="37214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054B076-9F75-A167-D3B3-6AC9B000DF11}"/>
              </a:ext>
            </a:extLst>
          </p:cNvPr>
          <p:cNvSpPr/>
          <p:nvPr/>
        </p:nvSpPr>
        <p:spPr>
          <a:xfrm>
            <a:off x="5581650" y="5591844"/>
            <a:ext cx="962025" cy="4991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44A9695-FF38-907C-A9A4-DD903D841576}"/>
              </a:ext>
            </a:extLst>
          </p:cNvPr>
          <p:cNvSpPr/>
          <p:nvPr/>
        </p:nvSpPr>
        <p:spPr>
          <a:xfrm rot="16200000">
            <a:off x="5962264" y="5288418"/>
            <a:ext cx="267469" cy="187751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448688-BF12-CE24-9D68-67ADA41B3B78}"/>
              </a:ext>
            </a:extLst>
          </p:cNvPr>
          <p:cNvSpPr txBox="1"/>
          <p:nvPr/>
        </p:nvSpPr>
        <p:spPr>
          <a:xfrm>
            <a:off x="6186488" y="1008981"/>
            <a:ext cx="1438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Sentence 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F714D6C-494B-A974-2446-2BE89B4551FF}"/>
              </a:ext>
            </a:extLst>
          </p:cNvPr>
          <p:cNvSpPr/>
          <p:nvPr/>
        </p:nvSpPr>
        <p:spPr>
          <a:xfrm>
            <a:off x="5034732" y="1113374"/>
            <a:ext cx="962025" cy="4991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Train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4C5862CF-C199-B8E4-5E42-C4670913E190}"/>
              </a:ext>
            </a:extLst>
          </p:cNvPr>
          <p:cNvSpPr/>
          <p:nvPr/>
        </p:nvSpPr>
        <p:spPr>
          <a:xfrm>
            <a:off x="6064660" y="1264638"/>
            <a:ext cx="267469" cy="187751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F2825F-2A7B-D4B8-995E-BBA4B8BBBEA0}"/>
              </a:ext>
            </a:extLst>
          </p:cNvPr>
          <p:cNvSpPr/>
          <p:nvPr/>
        </p:nvSpPr>
        <p:spPr>
          <a:xfrm>
            <a:off x="4133852" y="2890838"/>
            <a:ext cx="381000" cy="14001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0D9808-4D89-AEFF-F8A5-98F93C12667E}"/>
              </a:ext>
            </a:extLst>
          </p:cNvPr>
          <p:cNvSpPr/>
          <p:nvPr/>
        </p:nvSpPr>
        <p:spPr>
          <a:xfrm>
            <a:off x="6105524" y="2793192"/>
            <a:ext cx="381000" cy="14001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36" name="Content Placeholder 6">
            <a:extLst>
              <a:ext uri="{FF2B5EF4-FFF2-40B4-BE49-F238E27FC236}">
                <a16:creationId xmlns:a16="http://schemas.microsoft.com/office/drawing/2014/main" id="{23776386-8957-C96A-DAB3-EBBC9330F0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6250" y="2409825"/>
            <a:ext cx="3886200" cy="262956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4CC6EE3-7BCF-D050-468E-D31F00F9C5D3}"/>
              </a:ext>
            </a:extLst>
          </p:cNvPr>
          <p:cNvSpPr txBox="1"/>
          <p:nvPr/>
        </p:nvSpPr>
        <p:spPr>
          <a:xfrm>
            <a:off x="10148887" y="1008981"/>
            <a:ext cx="1438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WordCloud 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440CB34-EE63-560C-3D18-8580324C366B}"/>
              </a:ext>
            </a:extLst>
          </p:cNvPr>
          <p:cNvSpPr/>
          <p:nvPr/>
        </p:nvSpPr>
        <p:spPr>
          <a:xfrm>
            <a:off x="8973319" y="1113374"/>
            <a:ext cx="962025" cy="4991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Train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8C61C9CE-DE18-DA9F-F42C-1FBD94D21B1E}"/>
              </a:ext>
            </a:extLst>
          </p:cNvPr>
          <p:cNvSpPr/>
          <p:nvPr/>
        </p:nvSpPr>
        <p:spPr>
          <a:xfrm>
            <a:off x="10003247" y="1264638"/>
            <a:ext cx="267469" cy="187751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7729C17-C410-3493-78EA-0D8B25525B1D}"/>
              </a:ext>
            </a:extLst>
          </p:cNvPr>
          <p:cNvSpPr/>
          <p:nvPr/>
        </p:nvSpPr>
        <p:spPr>
          <a:xfrm>
            <a:off x="8010526" y="2881313"/>
            <a:ext cx="381000" cy="14001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43EB67B-B725-A9A0-AF3F-065880C476A7}"/>
              </a:ext>
            </a:extLst>
          </p:cNvPr>
          <p:cNvSpPr/>
          <p:nvPr/>
        </p:nvSpPr>
        <p:spPr>
          <a:xfrm>
            <a:off x="9946481" y="2762250"/>
            <a:ext cx="381000" cy="14001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2EAE78D-8797-B342-BAB6-15171E427E39}"/>
              </a:ext>
            </a:extLst>
          </p:cNvPr>
          <p:cNvCxnSpPr/>
          <p:nvPr/>
        </p:nvCxnSpPr>
        <p:spPr>
          <a:xfrm flipV="1">
            <a:off x="988219" y="2057427"/>
            <a:ext cx="2021681" cy="5143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7B966A-5EFA-746A-2E10-EECA796589BA}"/>
              </a:ext>
            </a:extLst>
          </p:cNvPr>
          <p:cNvCxnSpPr>
            <a:cxnSpLocks/>
          </p:cNvCxnSpPr>
          <p:nvPr/>
        </p:nvCxnSpPr>
        <p:spPr>
          <a:xfrm flipH="1" flipV="1">
            <a:off x="2931319" y="2069265"/>
            <a:ext cx="1802606" cy="5456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C90226A-9F57-7DA4-49D6-5B9FC8D79792}"/>
              </a:ext>
            </a:extLst>
          </p:cNvPr>
          <p:cNvSpPr/>
          <p:nvPr/>
        </p:nvSpPr>
        <p:spPr>
          <a:xfrm>
            <a:off x="2821781" y="1512053"/>
            <a:ext cx="2021681" cy="59263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Pictures Best Accuracy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9EDAEC4-F11C-3958-9A9B-D9FF472B6FF5}"/>
              </a:ext>
            </a:extLst>
          </p:cNvPr>
          <p:cNvCxnSpPr/>
          <p:nvPr/>
        </p:nvCxnSpPr>
        <p:spPr>
          <a:xfrm flipV="1">
            <a:off x="5034732" y="2057427"/>
            <a:ext cx="1947093" cy="7048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31ED951-6AB0-8FF5-E516-71E29CF7751D}"/>
              </a:ext>
            </a:extLst>
          </p:cNvPr>
          <p:cNvCxnSpPr>
            <a:cxnSpLocks/>
          </p:cNvCxnSpPr>
          <p:nvPr/>
        </p:nvCxnSpPr>
        <p:spPr>
          <a:xfrm flipH="1" flipV="1">
            <a:off x="6886574" y="2069265"/>
            <a:ext cx="2005782" cy="5456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9620D7A8-2425-9F49-84B1-EBB28D03BD8F}"/>
              </a:ext>
            </a:extLst>
          </p:cNvPr>
          <p:cNvSpPr/>
          <p:nvPr/>
        </p:nvSpPr>
        <p:spPr>
          <a:xfrm>
            <a:off x="7085409" y="1678480"/>
            <a:ext cx="2175272" cy="57111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Sentences Best Accuracy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6D1ACE4-D34D-D0ED-A26E-5BEC4CC105AD}"/>
              </a:ext>
            </a:extLst>
          </p:cNvPr>
          <p:cNvSpPr txBox="1"/>
          <p:nvPr/>
        </p:nvSpPr>
        <p:spPr>
          <a:xfrm>
            <a:off x="0" y="6478836"/>
            <a:ext cx="2933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Oota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2022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F8068-8AEC-E323-DB2B-3ADE6FDB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43</a:t>
            </a:fld>
            <a:endParaRPr lang="en-US"/>
          </a:p>
        </p:txBody>
      </p:sp>
      <p:sp>
        <p:nvSpPr>
          <p:cNvPr id="44" name="Footer Placeholder 3">
            <a:extLst>
              <a:ext uri="{FF2B5EF4-FFF2-40B4-BE49-F238E27FC236}">
                <a16:creationId xmlns:a16="http://schemas.microsoft.com/office/drawing/2014/main" id="{B711E4BE-FA3E-0BE5-A2B3-BA1CC28CC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650" y="6452024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95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6" grpId="0"/>
      <p:bldP spid="17" grpId="0" animBg="1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/>
      <p:bldP spid="32" grpId="0" animBg="1"/>
      <p:bldP spid="33" grpId="0" animBg="1"/>
      <p:bldP spid="34" grpId="0" animBg="1"/>
      <p:bldP spid="35" grpId="0" animBg="1"/>
      <p:bldP spid="37" grpId="0"/>
      <p:bldP spid="38" grpId="0" animBg="1"/>
      <p:bldP spid="39" grpId="0" animBg="1"/>
      <p:bldP spid="40" grpId="0" animBg="1"/>
      <p:bldP spid="41" grpId="0" animBg="1"/>
      <p:bldP spid="47" grpId="0" animBg="1"/>
      <p:bldP spid="5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328FB-8692-700F-2158-DF5520648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3600"/>
          </a:xfrm>
        </p:spPr>
        <p:txBody>
          <a:bodyPr/>
          <a:lstStyle/>
          <a:p>
            <a:r>
              <a:rPr lang="en-US"/>
              <a:t>Distribution of Informative Voxels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980334E-6720-8BBD-E7FC-C0B781D43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11223"/>
            <a:ext cx="10832690" cy="4061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D4852D-80E4-6881-6DAA-6B2D6C2FC39C}"/>
              </a:ext>
            </a:extLst>
          </p:cNvPr>
          <p:cNvSpPr txBox="1"/>
          <p:nvPr/>
        </p:nvSpPr>
        <p:spPr>
          <a:xfrm>
            <a:off x="0" y="6488668"/>
            <a:ext cx="2933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Oota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2022 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A7C1EA-279A-1759-1D69-6FCFC28B465E}"/>
              </a:ext>
            </a:extLst>
          </p:cNvPr>
          <p:cNvSpPr/>
          <p:nvPr/>
        </p:nvSpPr>
        <p:spPr>
          <a:xfrm>
            <a:off x="1609725" y="5010150"/>
            <a:ext cx="885825" cy="3810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CC87EE-B892-4BD4-D7AE-D61EB52EB065}"/>
              </a:ext>
            </a:extLst>
          </p:cNvPr>
          <p:cNvSpPr/>
          <p:nvPr/>
        </p:nvSpPr>
        <p:spPr>
          <a:xfrm>
            <a:off x="8439150" y="4981575"/>
            <a:ext cx="762000" cy="4476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B5A84-7F70-3892-362F-245D9BDA9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44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D8AA035-51BB-5A4C-6693-3FA3A8B52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650" y="6452024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 </a:t>
            </a:r>
            <a:r>
              <a:rPr lang="en-US" sz="1600" dirty="0">
                <a:solidFill>
                  <a:srgbClr val="00B050"/>
                </a:solidFill>
              </a:rPr>
              <a:t>: DL for Brain Encoding and Decoding</a:t>
            </a:r>
          </a:p>
        </p:txBody>
      </p:sp>
    </p:spTree>
    <p:extLst>
      <p:ext uri="{BB962C8B-B14F-4D97-AF65-F5344CB8AC3E}">
        <p14:creationId xmlns:p14="http://schemas.microsoft.com/office/powerpoint/2010/main" val="18824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73CA1-06E3-CA16-4D67-BE25EA81B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9394"/>
            <a:ext cx="10515600" cy="730250"/>
          </a:xfrm>
        </p:spPr>
        <p:txBody>
          <a:bodyPr/>
          <a:lstStyle/>
          <a:p>
            <a:r>
              <a:rPr lang="en-US"/>
              <a:t>Cross-view Decoding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3637760-A616-C164-4F28-26B1FFC6B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729" y="1968909"/>
            <a:ext cx="2932471" cy="29201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4C9750-31D7-63B4-EE26-E148DED777F1}"/>
              </a:ext>
            </a:extLst>
          </p:cNvPr>
          <p:cNvSpPr txBox="1"/>
          <p:nvPr/>
        </p:nvSpPr>
        <p:spPr>
          <a:xfrm>
            <a:off x="1556568" y="1095376"/>
            <a:ext cx="1438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Picture 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F23E1B-B1D0-5497-5782-F9B313A0CF18}"/>
              </a:ext>
            </a:extLst>
          </p:cNvPr>
          <p:cNvSpPr/>
          <p:nvPr/>
        </p:nvSpPr>
        <p:spPr>
          <a:xfrm>
            <a:off x="495300" y="1199769"/>
            <a:ext cx="962025" cy="4991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Train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E5A546A-6E2A-6C5C-593B-581D234E52B3}"/>
              </a:ext>
            </a:extLst>
          </p:cNvPr>
          <p:cNvSpPr/>
          <p:nvPr/>
        </p:nvSpPr>
        <p:spPr>
          <a:xfrm>
            <a:off x="1525228" y="1351033"/>
            <a:ext cx="267469" cy="187751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76EB36-77E1-5D51-B61B-A0F0717EA450}"/>
              </a:ext>
            </a:extLst>
          </p:cNvPr>
          <p:cNvSpPr txBox="1"/>
          <p:nvPr/>
        </p:nvSpPr>
        <p:spPr>
          <a:xfrm>
            <a:off x="1556568" y="5319215"/>
            <a:ext cx="14382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Caption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7103EA-9224-2DF5-78CC-07D0F1D7DC96}"/>
              </a:ext>
            </a:extLst>
          </p:cNvPr>
          <p:cNvSpPr/>
          <p:nvPr/>
        </p:nvSpPr>
        <p:spPr>
          <a:xfrm>
            <a:off x="495300" y="5257417"/>
            <a:ext cx="962025" cy="4991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8E76AA4-A088-BB25-1E52-BBAECC8E1342}"/>
              </a:ext>
            </a:extLst>
          </p:cNvPr>
          <p:cNvSpPr/>
          <p:nvPr/>
        </p:nvSpPr>
        <p:spPr>
          <a:xfrm>
            <a:off x="1525228" y="5408681"/>
            <a:ext cx="267469" cy="187751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EFE15B7-D87E-918C-1747-DBA7AE1E0E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200" y="1968909"/>
            <a:ext cx="2857500" cy="29201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D96DEA-9206-BDF3-836F-4207C772B957}"/>
              </a:ext>
            </a:extLst>
          </p:cNvPr>
          <p:cNvSpPr txBox="1"/>
          <p:nvPr/>
        </p:nvSpPr>
        <p:spPr>
          <a:xfrm>
            <a:off x="4486275" y="1095376"/>
            <a:ext cx="1438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Picture 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64ECA29-BCBD-91E7-34D4-53ACA3B2341A}"/>
              </a:ext>
            </a:extLst>
          </p:cNvPr>
          <p:cNvSpPr/>
          <p:nvPr/>
        </p:nvSpPr>
        <p:spPr>
          <a:xfrm>
            <a:off x="3425007" y="1199769"/>
            <a:ext cx="962025" cy="4991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Train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5D033D0-9EA1-5CC4-97A7-29172C305B5E}"/>
              </a:ext>
            </a:extLst>
          </p:cNvPr>
          <p:cNvSpPr/>
          <p:nvPr/>
        </p:nvSpPr>
        <p:spPr>
          <a:xfrm>
            <a:off x="4454935" y="1351033"/>
            <a:ext cx="267469" cy="187751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561F1C-B122-49E6-402F-31945FFF67BA}"/>
              </a:ext>
            </a:extLst>
          </p:cNvPr>
          <p:cNvSpPr txBox="1"/>
          <p:nvPr/>
        </p:nvSpPr>
        <p:spPr>
          <a:xfrm>
            <a:off x="4486275" y="5319215"/>
            <a:ext cx="1792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Visual </a:t>
            </a:r>
            <a:r>
              <a:rPr lang="en-US" sz="2000" noProof="0">
                <a:solidFill>
                  <a:prstClr val="black"/>
                </a:solidFill>
                <a:latin typeface="Calibri" panose="020F0502020204030204"/>
              </a:rPr>
              <a:t>words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F835CC5-AC5B-53CE-A6D2-7EBD68ED7F38}"/>
              </a:ext>
            </a:extLst>
          </p:cNvPr>
          <p:cNvSpPr/>
          <p:nvPr/>
        </p:nvSpPr>
        <p:spPr>
          <a:xfrm>
            <a:off x="3367857" y="5280732"/>
            <a:ext cx="962025" cy="4991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91DE306-4A82-4F1A-145C-AE2074A096C7}"/>
              </a:ext>
            </a:extLst>
          </p:cNvPr>
          <p:cNvSpPr/>
          <p:nvPr/>
        </p:nvSpPr>
        <p:spPr>
          <a:xfrm>
            <a:off x="4397785" y="5431996"/>
            <a:ext cx="267469" cy="187751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85C12D0-CA6D-0F94-0958-F2251D7284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1700" y="1968909"/>
            <a:ext cx="3086100" cy="29201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E22BD0F-9557-41A2-8A6F-8FB65746BEE0}"/>
              </a:ext>
            </a:extLst>
          </p:cNvPr>
          <p:cNvSpPr txBox="1"/>
          <p:nvPr/>
        </p:nvSpPr>
        <p:spPr>
          <a:xfrm>
            <a:off x="7629525" y="1095376"/>
            <a:ext cx="1438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Wordcloud 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51BCC1-B659-F225-021D-7D9A10377DB1}"/>
              </a:ext>
            </a:extLst>
          </p:cNvPr>
          <p:cNvSpPr/>
          <p:nvPr/>
        </p:nvSpPr>
        <p:spPr>
          <a:xfrm>
            <a:off x="6434907" y="1199769"/>
            <a:ext cx="962025" cy="4991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Train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F751BC7-A1F5-2941-6594-B132C004A731}"/>
              </a:ext>
            </a:extLst>
          </p:cNvPr>
          <p:cNvSpPr/>
          <p:nvPr/>
        </p:nvSpPr>
        <p:spPr>
          <a:xfrm>
            <a:off x="7464835" y="1351033"/>
            <a:ext cx="267469" cy="187751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BBF42C-6E66-BAB5-0D77-28F9BAF2B99F}"/>
              </a:ext>
            </a:extLst>
          </p:cNvPr>
          <p:cNvSpPr txBox="1"/>
          <p:nvPr/>
        </p:nvSpPr>
        <p:spPr>
          <a:xfrm>
            <a:off x="7464835" y="5309660"/>
            <a:ext cx="14382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Sentence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B81C70-1D19-649E-B0AC-76F8259FF45B}"/>
              </a:ext>
            </a:extLst>
          </p:cNvPr>
          <p:cNvSpPr/>
          <p:nvPr/>
        </p:nvSpPr>
        <p:spPr>
          <a:xfrm>
            <a:off x="6346417" y="5280732"/>
            <a:ext cx="962025" cy="4991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09356A77-2877-D1D2-B752-1C532DAF10EB}"/>
              </a:ext>
            </a:extLst>
          </p:cNvPr>
          <p:cNvSpPr/>
          <p:nvPr/>
        </p:nvSpPr>
        <p:spPr>
          <a:xfrm>
            <a:off x="7376345" y="5431996"/>
            <a:ext cx="267469" cy="187751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5D1727F-8802-C6CA-5F2E-B03A5BC07C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7800" y="1968909"/>
            <a:ext cx="2932470" cy="292018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2D9EF5C-109B-ED31-A407-9C16944CA7B9}"/>
              </a:ext>
            </a:extLst>
          </p:cNvPr>
          <p:cNvSpPr txBox="1"/>
          <p:nvPr/>
        </p:nvSpPr>
        <p:spPr>
          <a:xfrm>
            <a:off x="10463671" y="1095376"/>
            <a:ext cx="1438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Sentence 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8F0E247-18D4-8AA0-B8D3-5FCC245DC895}"/>
              </a:ext>
            </a:extLst>
          </p:cNvPr>
          <p:cNvSpPr/>
          <p:nvPr/>
        </p:nvSpPr>
        <p:spPr>
          <a:xfrm>
            <a:off x="9269053" y="1199769"/>
            <a:ext cx="962025" cy="4991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Train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6F79DD7-F3C8-FABD-0A89-85A6A1F81D6A}"/>
              </a:ext>
            </a:extLst>
          </p:cNvPr>
          <p:cNvSpPr/>
          <p:nvPr/>
        </p:nvSpPr>
        <p:spPr>
          <a:xfrm>
            <a:off x="10298981" y="1351033"/>
            <a:ext cx="267469" cy="187751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FBEB79-DBA2-A4AC-3651-7042A305431B}"/>
              </a:ext>
            </a:extLst>
          </p:cNvPr>
          <p:cNvSpPr txBox="1"/>
          <p:nvPr/>
        </p:nvSpPr>
        <p:spPr>
          <a:xfrm>
            <a:off x="10443395" y="5306912"/>
            <a:ext cx="14382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noProof="0">
                <a:solidFill>
                  <a:prstClr val="black"/>
                </a:solidFill>
                <a:latin typeface="Calibri" panose="020F0502020204030204"/>
              </a:rPr>
              <a:t>Keywords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F542B89-2575-E724-CA27-C89CB77379F1}"/>
              </a:ext>
            </a:extLst>
          </p:cNvPr>
          <p:cNvSpPr/>
          <p:nvPr/>
        </p:nvSpPr>
        <p:spPr>
          <a:xfrm>
            <a:off x="9324977" y="5277984"/>
            <a:ext cx="962025" cy="49910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7480A13-1881-4102-AAEE-7CF1FD923E70}"/>
              </a:ext>
            </a:extLst>
          </p:cNvPr>
          <p:cNvSpPr/>
          <p:nvPr/>
        </p:nvSpPr>
        <p:spPr>
          <a:xfrm>
            <a:off x="10354905" y="5429248"/>
            <a:ext cx="267469" cy="187751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EA4317-EA93-C282-1FDD-ECA9FDD6BD13}"/>
              </a:ext>
            </a:extLst>
          </p:cNvPr>
          <p:cNvSpPr txBox="1"/>
          <p:nvPr/>
        </p:nvSpPr>
        <p:spPr>
          <a:xfrm>
            <a:off x="0" y="6488668"/>
            <a:ext cx="2933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Oota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2022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A5027-B6A2-62D0-5DD3-217415B5B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45</a:t>
            </a:fld>
            <a:endParaRPr lang="en-US"/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D35D94A-B951-0F20-BE40-988CEA3D7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650" y="6452024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</a:t>
            </a:r>
            <a:r>
              <a:rPr lang="en-US" sz="1600" dirty="0">
                <a:solidFill>
                  <a:srgbClr val="00B050"/>
                </a:solidFill>
              </a:rPr>
              <a:t>: DL for Brain Encoding and Decoding</a:t>
            </a:r>
          </a:p>
        </p:txBody>
      </p:sp>
    </p:spTree>
    <p:extLst>
      <p:ext uri="{BB962C8B-B14F-4D97-AF65-F5344CB8AC3E}">
        <p14:creationId xmlns:p14="http://schemas.microsoft.com/office/powerpoint/2010/main" val="295213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  <p:bldP spid="10" grpId="0" animBg="1"/>
      <p:bldP spid="11" grpId="0" animBg="1"/>
      <p:bldP spid="16" grpId="0"/>
      <p:bldP spid="17" grpId="0" animBg="1"/>
      <p:bldP spid="18" grpId="0" animBg="1"/>
      <p:bldP spid="19" grpId="0"/>
      <p:bldP spid="20" grpId="0" animBg="1"/>
      <p:bldP spid="21" grpId="0" animBg="1"/>
      <p:bldP spid="23" grpId="0"/>
      <p:bldP spid="24" grpId="0" animBg="1"/>
      <p:bldP spid="25" grpId="0" animBg="1"/>
      <p:bldP spid="26" grpId="0"/>
      <p:bldP spid="27" grpId="0" animBg="1"/>
      <p:bldP spid="28" grpId="0" animBg="1"/>
      <p:bldP spid="30" grpId="0"/>
      <p:bldP spid="31" grpId="0" animBg="1"/>
      <p:bldP spid="32" grpId="0" animBg="1"/>
      <p:bldP spid="33" grpId="0"/>
      <p:bldP spid="34" grpId="0" animBg="1"/>
      <p:bldP spid="3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CCE5-B9FC-17A4-0B46-E228850EA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7598"/>
          </a:xfrm>
        </p:spPr>
        <p:txBody>
          <a:bodyPr>
            <a:normAutofit fontScale="90000"/>
          </a:bodyPr>
          <a:lstStyle/>
          <a:p>
            <a:r>
              <a:rPr lang="en-US"/>
              <a:t>Cross-view Decoding results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92D3C20A-1571-3D3C-295E-54C34D4D0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7" y="1533611"/>
            <a:ext cx="5309418" cy="3982286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A2A77335-36CB-7DD6-541C-BE2525330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620" y="1533611"/>
            <a:ext cx="5309418" cy="391346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621C5BE-B7E1-B19F-3EE9-7F0EE9823DCB}"/>
              </a:ext>
            </a:extLst>
          </p:cNvPr>
          <p:cNvSpPr/>
          <p:nvPr/>
        </p:nvSpPr>
        <p:spPr>
          <a:xfrm>
            <a:off x="2190751" y="4980178"/>
            <a:ext cx="619124" cy="28608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A9AEAE-2842-5933-678B-D2351D2F58AD}"/>
              </a:ext>
            </a:extLst>
          </p:cNvPr>
          <p:cNvCxnSpPr/>
          <p:nvPr/>
        </p:nvCxnSpPr>
        <p:spPr>
          <a:xfrm>
            <a:off x="2533650" y="5275787"/>
            <a:ext cx="171451" cy="4378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842D7A-DF9A-B251-3908-2827A5050135}"/>
              </a:ext>
            </a:extLst>
          </p:cNvPr>
          <p:cNvSpPr txBox="1"/>
          <p:nvPr/>
        </p:nvSpPr>
        <p:spPr>
          <a:xfrm>
            <a:off x="2144125" y="5447071"/>
            <a:ext cx="17859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BERT Representaions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E0906E-B480-2B21-6FF3-59C1F31DA1DA}"/>
              </a:ext>
            </a:extLst>
          </p:cNvPr>
          <p:cNvSpPr/>
          <p:nvPr/>
        </p:nvSpPr>
        <p:spPr>
          <a:xfrm>
            <a:off x="3930062" y="4959730"/>
            <a:ext cx="1746838" cy="3170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A1E6F5-3F55-6592-727F-02DF4C8484C8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4803481" y="5276763"/>
            <a:ext cx="206669" cy="4094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E4ECC9F-2A25-37A0-C838-F313959C3519}"/>
              </a:ext>
            </a:extLst>
          </p:cNvPr>
          <p:cNvSpPr txBox="1"/>
          <p:nvPr/>
        </p:nvSpPr>
        <p:spPr>
          <a:xfrm>
            <a:off x="4793956" y="5447071"/>
            <a:ext cx="24310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Shuffled the Target Concepts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862E52-DD16-BC3B-46F4-55A982BC10CA}"/>
              </a:ext>
            </a:extLst>
          </p:cNvPr>
          <p:cNvSpPr txBox="1"/>
          <p:nvPr/>
        </p:nvSpPr>
        <p:spPr>
          <a:xfrm>
            <a:off x="0" y="6488668"/>
            <a:ext cx="2933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Oota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2022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A6690-8824-629D-F72C-84DDB613B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46</a:t>
            </a:fld>
            <a:endParaRPr lang="en-US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F3528960-D3A7-BB07-0473-167DDEC35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650" y="6452024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</a:t>
            </a:r>
            <a:r>
              <a:rPr lang="en-US" sz="1600" dirty="0">
                <a:solidFill>
                  <a:srgbClr val="00B050"/>
                </a:solidFill>
              </a:rPr>
              <a:t>: DL for Brain Encoding and Decoding</a:t>
            </a:r>
          </a:p>
        </p:txBody>
      </p:sp>
    </p:spTree>
    <p:extLst>
      <p:ext uri="{BB962C8B-B14F-4D97-AF65-F5344CB8AC3E}">
        <p14:creationId xmlns:p14="http://schemas.microsoft.com/office/powerpoint/2010/main" val="125242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DC2D-610A-7C28-000D-59A3C5B43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39B56-6F83-3DD2-EE6D-7A0113221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57300"/>
            <a:ext cx="11639550" cy="5438775"/>
          </a:xfrm>
        </p:spPr>
        <p:txBody>
          <a:bodyPr/>
          <a:lstStyle/>
          <a:p>
            <a:r>
              <a:rPr lang="en-US" dirty="0"/>
              <a:t>Cross-view and Multi-view decoding tasks establish that the information contained in the brain response is rich and capable of driving multiple downstream tasks.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86A27-01B2-A41C-2137-6F95197E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AB4AAD-7D95-4EA7-9734-52571C4B4A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4D505CA-17AC-6C99-D20E-C4F499483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650" y="6452024"/>
            <a:ext cx="43815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DL for Brain Encoding and Decoding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568E81-BCFD-12CA-AE05-024470D299A9}"/>
              </a:ext>
            </a:extLst>
          </p:cNvPr>
          <p:cNvSpPr txBox="1"/>
          <p:nvPr/>
        </p:nvSpPr>
        <p:spPr>
          <a:xfrm>
            <a:off x="0" y="6454987"/>
            <a:ext cx="2933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Oota et al. 2022  </a:t>
            </a:r>
          </a:p>
        </p:txBody>
      </p:sp>
    </p:spTree>
    <p:extLst>
      <p:ext uri="{BB962C8B-B14F-4D97-AF65-F5344CB8AC3E}">
        <p14:creationId xmlns:p14="http://schemas.microsoft.com/office/powerpoint/2010/main" val="34546157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60660-16CC-3985-BDBC-184713ED3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88901"/>
            <a:ext cx="10515600" cy="673100"/>
          </a:xfrm>
        </p:spPr>
        <p:txBody>
          <a:bodyPr>
            <a:normAutofit fontScale="90000"/>
          </a:bodyPr>
          <a:lstStyle/>
          <a:p>
            <a:r>
              <a:rPr lang="en-US" dirty="0"/>
              <a:t>Linguistic Brain Decoding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E437D-77D4-4CE3-9DD3-B23DBE04E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19200"/>
            <a:ext cx="11658600" cy="5410200"/>
          </a:xfrm>
        </p:spPr>
        <p:txBody>
          <a:bodyPr/>
          <a:lstStyle/>
          <a:p>
            <a:r>
              <a:rPr lang="en-US" dirty="0"/>
              <a:t>Toward Word-level Universal Brain Decoder</a:t>
            </a:r>
          </a:p>
          <a:p>
            <a:r>
              <a:rPr lang="en-US" sz="2800" dirty="0"/>
              <a:t>Linking artificial and human neural representations of language</a:t>
            </a:r>
          </a:p>
          <a:p>
            <a:r>
              <a:rPr lang="en-US" sz="2800" dirty="0"/>
              <a:t>Multi-view and Cross-view Decoding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DBD652-EEDD-ED61-27DD-1587FC0156B1}"/>
              </a:ext>
            </a:extLst>
          </p:cNvPr>
          <p:cNvSpPr txBox="1"/>
          <p:nvPr/>
        </p:nvSpPr>
        <p:spPr>
          <a:xfrm>
            <a:off x="-466725" y="6444734"/>
            <a:ext cx="11325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 err="1"/>
              <a:t>Periera</a:t>
            </a:r>
            <a:r>
              <a:rPr lang="en-US" dirty="0"/>
              <a:t> et al. 2018, Gauthier et al. 2019, </a:t>
            </a:r>
            <a:r>
              <a:rPr lang="en-US" dirty="0" err="1"/>
              <a:t>Huth</a:t>
            </a:r>
            <a:r>
              <a:rPr lang="en-US" dirty="0"/>
              <a:t> et al. 2023, </a:t>
            </a:r>
            <a:r>
              <a:rPr lang="en-US" dirty="0">
                <a:solidFill>
                  <a:srgbClr val="FF0000"/>
                </a:solidFill>
              </a:rPr>
              <a:t>Oota et al.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04129-FC80-5916-4116-AA5062FF1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48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4491D59-0A2D-9803-6754-26155D7A0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1450" y="6065322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258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DF52B-E331-4D2E-8F8A-109E5A0D3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B9BCC-48D7-4CA0-8A3A-39ACEC90E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Introduction to Brain encoding and decoding [30 min]</a:t>
            </a:r>
          </a:p>
          <a:p>
            <a:r>
              <a:rPr lang="en-IN" dirty="0"/>
              <a:t>Stimulus Representations [1 hour]</a:t>
            </a:r>
            <a:endParaRPr lang="en-US" dirty="0"/>
          </a:p>
          <a:p>
            <a:r>
              <a:rPr lang="en-IN" dirty="0"/>
              <a:t>Coffee break [30 min]</a:t>
            </a:r>
          </a:p>
          <a:p>
            <a:r>
              <a:rPr lang="en-IN" dirty="0"/>
              <a:t>Deep Learning for Brain Decoding [1 hour 30 min]</a:t>
            </a:r>
          </a:p>
          <a:p>
            <a:r>
              <a:rPr lang="en-IN" b="1" dirty="0">
                <a:solidFill>
                  <a:srgbClr val="FF0000"/>
                </a:solidFill>
              </a:rPr>
              <a:t>Lunch break [1 hour 30 min]</a:t>
            </a:r>
          </a:p>
          <a:p>
            <a:r>
              <a:rPr lang="en-IN" dirty="0"/>
              <a:t>Deep Learning for Brain Encoding [1 hour 30 min]</a:t>
            </a:r>
          </a:p>
          <a:p>
            <a:r>
              <a:rPr lang="en-IN" dirty="0"/>
              <a:t>Coffee break [30 min]</a:t>
            </a:r>
          </a:p>
          <a:p>
            <a:r>
              <a:rPr lang="en-IN" dirty="0"/>
              <a:t>Advanced Methods [1 hour 15 min]</a:t>
            </a:r>
          </a:p>
          <a:p>
            <a:r>
              <a:rPr lang="en-US" dirty="0"/>
              <a:t>Summary and Future Trends [15 min]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394C1-CEF8-4E7D-A0C6-59D06A3C4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F2EA2-1C6D-41B1-B68A-CD2C7CDD6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17A532-D286-470D-AE82-1500C848B68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E53B07-FA04-468C-A3C2-F991FFD78FC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32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74E9-056F-4ED8-BB5D-0494282FC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97" y="77088"/>
            <a:ext cx="10515600" cy="51405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/>
              <a:t>Encoding vs. </a:t>
            </a:r>
            <a:r>
              <a:rPr lang="en-US" sz="4000" dirty="0"/>
              <a:t>Decoding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FEA97E-DA3F-4FBF-8A01-C32631A595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2" t="1807" r="-1" b="4118"/>
          <a:stretch/>
        </p:blipFill>
        <p:spPr bwMode="auto">
          <a:xfrm>
            <a:off x="4135120" y="1619250"/>
            <a:ext cx="63627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AAC45E-59B3-F93A-DC5C-E159EB18297E}"/>
              </a:ext>
            </a:extLst>
          </p:cNvPr>
          <p:cNvSpPr txBox="1"/>
          <p:nvPr/>
        </p:nvSpPr>
        <p:spPr>
          <a:xfrm>
            <a:off x="-68826" y="6411580"/>
            <a:ext cx="2735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_sansregular"/>
                <a:ea typeface="+mn-ea"/>
                <a:cs typeface="+mn-cs"/>
                <a:hlinkClick r:id="rId4" tooltip="View the profile of Haiguang We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Haiguang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open_sansregular"/>
                <a:ea typeface="+mn-ea"/>
                <a:cs typeface="+mn-cs"/>
                <a:hlinkClick r:id="rId4" tooltip="View the profile of Haiguang We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_sansregular"/>
                <a:ea typeface="+mn-ea"/>
                <a:cs typeface="+mn-cs"/>
                <a:hlinkClick r:id="rId4" tooltip="View the profile of Haiguang We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_sansregular"/>
                <a:ea typeface="+mn-ea"/>
                <a:cs typeface="+mn-cs"/>
              </a:rPr>
              <a:t> et al, 2017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0CE4CF9-381C-E3AD-B9E5-DC0F042FD2D3}"/>
              </a:ext>
            </a:extLst>
          </p:cNvPr>
          <p:cNvSpPr/>
          <p:nvPr/>
        </p:nvSpPr>
        <p:spPr>
          <a:xfrm>
            <a:off x="5574835" y="906453"/>
            <a:ext cx="1327690" cy="676275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Encoding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212A589-E49D-CD6F-E04A-0A5E5C67F629}"/>
              </a:ext>
            </a:extLst>
          </p:cNvPr>
          <p:cNvSpPr/>
          <p:nvPr/>
        </p:nvSpPr>
        <p:spPr>
          <a:xfrm rot="10800000">
            <a:off x="5742988" y="5721359"/>
            <a:ext cx="1327690" cy="614363"/>
          </a:xfrm>
          <a:prstGeom prst="rightArrow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D7CA0A-8127-B617-A3FA-343E89FAB2A5}"/>
              </a:ext>
            </a:extLst>
          </p:cNvPr>
          <p:cNvSpPr txBox="1"/>
          <p:nvPr/>
        </p:nvSpPr>
        <p:spPr>
          <a:xfrm flipH="1">
            <a:off x="5989590" y="5843875"/>
            <a:ext cx="108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Decoding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951131-180B-C929-C93B-53DD64F8B0E9}"/>
              </a:ext>
            </a:extLst>
          </p:cNvPr>
          <p:cNvSpPr txBox="1"/>
          <p:nvPr/>
        </p:nvSpPr>
        <p:spPr>
          <a:xfrm>
            <a:off x="3171825" y="829091"/>
            <a:ext cx="21572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Stimulus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Representation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223AEB-D2F4-65FF-8263-158731DB74DE}"/>
              </a:ext>
            </a:extLst>
          </p:cNvPr>
          <p:cNvSpPr txBox="1"/>
          <p:nvPr/>
        </p:nvSpPr>
        <p:spPr>
          <a:xfrm>
            <a:off x="3339977" y="5645159"/>
            <a:ext cx="21572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Stimulus</a:t>
            </a:r>
          </a:p>
          <a:p>
            <a:pPr algn="ctr"/>
            <a:r>
              <a:rPr lang="en-US" sz="2400">
                <a:solidFill>
                  <a:prstClr val="black"/>
                </a:solidFill>
              </a:rPr>
              <a:t>Representation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988F9-5A68-1412-1CC4-0384707B0633}"/>
              </a:ext>
            </a:extLst>
          </p:cNvPr>
          <p:cNvSpPr txBox="1"/>
          <p:nvPr/>
        </p:nvSpPr>
        <p:spPr>
          <a:xfrm>
            <a:off x="7148317" y="959792"/>
            <a:ext cx="1294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fMRI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E09E1-1307-C9E6-1A2B-BFB560A41F50}"/>
              </a:ext>
            </a:extLst>
          </p:cNvPr>
          <p:cNvSpPr txBox="1"/>
          <p:nvPr/>
        </p:nvSpPr>
        <p:spPr>
          <a:xfrm>
            <a:off x="7316470" y="5797708"/>
            <a:ext cx="1294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fMRI</a:t>
            </a:r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977C55F7-AECC-AE70-05A7-AEFD228D5C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81162"/>
            <a:ext cx="3501513" cy="398621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2AD21B-6362-4F0B-99CF-5A4CD8687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5</a:t>
            </a:fld>
            <a:endParaRPr lang="en-US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95898D2C-0CC3-FB4A-9F99-28744FF8C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1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9" grpId="0"/>
      <p:bldP spid="15" grpId="0"/>
      <p:bldP spid="16" grpId="0"/>
      <p:bldP spid="17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8323-05F6-E0B7-ABA5-4FC92316B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885"/>
            <a:ext cx="10515600" cy="815975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BC318-9EA8-9026-9FEE-545CD0E5D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120" y="1168400"/>
            <a:ext cx="11744960" cy="5187950"/>
          </a:xfrm>
        </p:spPr>
        <p:txBody>
          <a:bodyPr>
            <a:normAutofit/>
          </a:bodyPr>
          <a:lstStyle/>
          <a:p>
            <a:r>
              <a:rPr lang="en-US" sz="1600" b="0" i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2"/>
              </a:rPr>
              <a:t>Pereira, Francisco, et al. "Toward a universal decoder of linguistic meaning from brain activation." </a:t>
            </a:r>
            <a:r>
              <a:rPr lang="en-US" sz="1600" b="0" i="1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2"/>
              </a:rPr>
              <a:t>Nature communications</a:t>
            </a:r>
            <a:r>
              <a:rPr lang="en-US" sz="1600" b="0" i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2"/>
              </a:rPr>
              <a:t> 9.1 (2018).</a:t>
            </a:r>
            <a:endParaRPr lang="en-US" sz="1600" b="0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600" b="0" i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 action="ppaction://hlinkfile"/>
              </a:rPr>
              <a:t>Sun, Jingyuan, et al. "Towards sentence-level brain decoding with distributed representations." </a:t>
            </a:r>
            <a:r>
              <a:rPr lang="en-US" sz="1600" b="0" i="1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 action="ppaction://hlinkfile"/>
              </a:rPr>
              <a:t>Proceedings of the AAAI Conference on Artificial Intelligence</a:t>
            </a:r>
            <a:r>
              <a:rPr lang="en-US" sz="1600" b="0" i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 action="ppaction://hlinkfile"/>
              </a:rPr>
              <a:t>. Vol. 33. No. 01. 2019.</a:t>
            </a:r>
            <a:endParaRPr lang="en-US" sz="1600" b="0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600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Affolter, Nicolas, et al. "Brain2word: decoding brain activity for language generation." arXiv preprint arXiv:2009.04765 (2020).</a:t>
            </a:r>
            <a:endParaRPr lang="en-US" sz="160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600">
                <a:solidFill>
                  <a:srgbClr val="222222"/>
                </a:solidFill>
                <a:latin typeface="Arial" panose="020B0604020202020204" pitchFamily="34" charset="0"/>
                <a:hlinkClick r:id="rId5"/>
              </a:rPr>
              <a:t>Abdou, Mostafa, et al. "Does injecting linguistic structure into language models lead to better alignment with brain recordings?." arXiv preprint arXiv:2101.12608 (2021).</a:t>
            </a:r>
            <a:endParaRPr lang="en-US" sz="160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600">
                <a:solidFill>
                  <a:srgbClr val="222222"/>
                </a:solidFill>
                <a:latin typeface="Arial" panose="020B0604020202020204" pitchFamily="34" charset="0"/>
                <a:hlinkClick r:id="rId6"/>
              </a:rPr>
              <a:t>Sun, Jingyuan, et al. "Neural encoding and decoding with distributed sentence representations." IEEE Transactions on Neural Networks and Learning Systems 32.2 (2020): 589-603.</a:t>
            </a:r>
            <a:endParaRPr lang="en-US" sz="160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600">
                <a:solidFill>
                  <a:srgbClr val="222222"/>
                </a:solidFill>
                <a:latin typeface="Arial" panose="020B0604020202020204" pitchFamily="34" charset="0"/>
                <a:hlinkClick r:id="rId7"/>
              </a:rPr>
              <a:t>Oota, Subba Reddy, et al. "Cross-view Brain Decoding." arXiv preprint arXiv:2204.09564 (2022).</a:t>
            </a:r>
            <a:endParaRPr lang="en-US" sz="160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600">
                <a:solidFill>
                  <a:srgbClr val="222222"/>
                </a:solidFill>
                <a:latin typeface="Arial" panose="020B0604020202020204" pitchFamily="34" charset="0"/>
                <a:hlinkClick r:id="rId8" action="ppaction://hlinkfile"/>
              </a:rPr>
              <a:t>Gauthier, Jon, and Roger Levy. "Linking artificial and human neural representations of language." EMNLP/IJCNLP (1). 2019.</a:t>
            </a:r>
            <a:endParaRPr lang="en-US" sz="160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600">
                <a:solidFill>
                  <a:srgbClr val="222222"/>
                </a:solidFill>
                <a:latin typeface="Arial" panose="020B0604020202020204" pitchFamily="34" charset="0"/>
                <a:hlinkClick r:id="rId9"/>
              </a:rPr>
              <a:t>Shen, Guohua, et al. "Deep image reconstruction from human brain activity." PLoS computational biology 15.1 (2019): e1006633.</a:t>
            </a:r>
            <a:endParaRPr lang="en-US" sz="160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600">
                <a:solidFill>
                  <a:srgbClr val="222222"/>
                </a:solidFill>
                <a:latin typeface="Arial" panose="020B0604020202020204" pitchFamily="34" charset="0"/>
                <a:hlinkClick r:id="rId10"/>
              </a:rPr>
              <a:t>Beliy, Roman, et al. "From voxels to pixels and back: Self-supervision in natural-image reconstruction from fMRI." Advances in Neural Information Processing Systems 32 (2019).</a:t>
            </a:r>
            <a:endParaRPr lang="en-US" sz="160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600">
                <a:solidFill>
                  <a:srgbClr val="222222"/>
                </a:solidFill>
                <a:latin typeface="Arial" panose="020B0604020202020204" pitchFamily="34" charset="0"/>
                <a:hlinkClick r:id="rId11"/>
              </a:rPr>
              <a:t>Shen, Guohua, et al. "End-to-end deep image reconstruction from human brain activity." Frontiers in Computational Neuroscience (2019): 21.</a:t>
            </a:r>
            <a:endParaRPr lang="en-US" sz="160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0D3E0E-D320-2C84-8116-9D8AD463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50</a:t>
            </a:fld>
            <a:endParaRPr lang="en-US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13328720-CD77-0E4C-7392-7B5DA1C2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467225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</a:t>
            </a:r>
            <a:r>
              <a:rPr lang="en-US" sz="1600" dirty="0">
                <a:solidFill>
                  <a:srgbClr val="00B050"/>
                </a:solidFill>
              </a:rPr>
              <a:t>: DL for Brain Encoding and Decoding</a:t>
            </a:r>
          </a:p>
        </p:txBody>
      </p:sp>
    </p:spTree>
    <p:extLst>
      <p:ext uri="{BB962C8B-B14F-4D97-AF65-F5344CB8AC3E}">
        <p14:creationId xmlns:p14="http://schemas.microsoft.com/office/powerpoint/2010/main" val="17354471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A706B-8043-CF6E-17F4-E360E3D9B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>
            <a:normAutofit fontScale="90000"/>
          </a:bodyPr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CAC4F-AAD6-BE95-674D-CBC0802DC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40" y="1412240"/>
            <a:ext cx="11369040" cy="4764723"/>
          </a:xfrm>
        </p:spPr>
        <p:txBody>
          <a:bodyPr>
            <a:normAutofit/>
          </a:bodyPr>
          <a:lstStyle/>
          <a:p>
            <a:r>
              <a:rPr lang="en-US" sz="1600" b="0" i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2"/>
              </a:rPr>
              <a:t>Nishimoto, Shinji, et al. "Reconstructing visual experiences from brain activity evoked by natural movies." </a:t>
            </a:r>
            <a:r>
              <a:rPr lang="en-US" sz="1600" b="0" i="1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2"/>
              </a:rPr>
              <a:t>Current biology</a:t>
            </a:r>
            <a:r>
              <a:rPr lang="en-US" sz="1600" b="0" i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2"/>
              </a:rPr>
              <a:t> 21.19 (2011): 1641-1646.</a:t>
            </a:r>
            <a:endParaRPr lang="en-US" sz="1600" b="0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600">
                <a:hlinkClick r:id="rId3"/>
              </a:rPr>
              <a:t>Anumanchipalli, Gopala K., Josh Chartier, and Edward F. Chang. "Speech synthesis from neural decoding of spoken sentences." Nature 568.7753 (2019): 493-498.</a:t>
            </a:r>
            <a:endParaRPr lang="en-US" sz="1600"/>
          </a:p>
          <a:p>
            <a:r>
              <a:rPr lang="en-US" sz="1600">
                <a:hlinkClick r:id="rId4"/>
              </a:rPr>
              <a:t>Schrimpf, Martin, et al. "The neural architecture of language: Integrative modeling converges on predictive processing." Proceedings of the National Academy of Sciences 118.45 (2021): e2105646118.</a:t>
            </a:r>
            <a:endParaRPr lang="en-US" sz="1600"/>
          </a:p>
          <a:p>
            <a:r>
              <a:rPr lang="en-US" sz="1600">
                <a:hlinkClick r:id="rId5"/>
              </a:rPr>
              <a:t>Wehbe, Leila, et al. "Simultaneously uncovering the patterns of brain regions involved in different story reading subprocesses." PloS one 9.11 (2014): e112575.</a:t>
            </a:r>
            <a:endParaRPr lang="en-US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AE2C9-F4BA-9450-9C23-68767FEC2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51</a:t>
            </a:fld>
            <a:endParaRPr lang="en-US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BB925D0-2992-12CB-950A-A3D3083D3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467225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</a:t>
            </a:r>
            <a:r>
              <a:rPr lang="en-US" sz="1600" dirty="0">
                <a:solidFill>
                  <a:srgbClr val="00B050"/>
                </a:solidFill>
              </a:rPr>
              <a:t>: DL for Brain Encoding and Decoding</a:t>
            </a:r>
          </a:p>
        </p:txBody>
      </p:sp>
    </p:spTree>
    <p:extLst>
      <p:ext uri="{BB962C8B-B14F-4D97-AF65-F5344CB8AC3E}">
        <p14:creationId xmlns:p14="http://schemas.microsoft.com/office/powerpoint/2010/main" val="2236656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66C5-B62D-480A-B183-84A781183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0EAD8-3C48-43C2-8EE5-2BDC141DE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pPr lvl="1"/>
            <a:r>
              <a:rPr lang="en-US" dirty="0">
                <a:hlinkClick r:id="rId2"/>
              </a:rPr>
              <a:t>subba-reddy.oota@inria.fr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gmanish@microsoft.com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raju.bapi@iiit.ac.in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mtoneva@mpi-sws.org</a:t>
            </a:r>
            <a:r>
              <a:rPr lang="en-US" dirty="0"/>
              <a:t>  </a:t>
            </a:r>
          </a:p>
          <a:p>
            <a:r>
              <a:rPr lang="en-US" dirty="0"/>
              <a:t>Connect with us:</a:t>
            </a:r>
          </a:p>
          <a:p>
            <a:pPr lvl="1"/>
            <a:r>
              <a:rPr lang="en-US" dirty="0">
                <a:hlinkClick r:id="rId6"/>
              </a:rPr>
              <a:t>https://www.linkedin.com/in/subba-reddy-oota-11a91254/</a:t>
            </a:r>
          </a:p>
          <a:p>
            <a:pPr lvl="1"/>
            <a:r>
              <a:rPr lang="en-US" dirty="0">
                <a:hlinkClick r:id="rId7"/>
              </a:rPr>
              <a:t>http://aka.ms/manishgupta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https://sites.google.com/view/manishg/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9"/>
              </a:rPr>
              <a:t>https://sites.google.com/view/bccl-iiith/home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10"/>
              </a:rPr>
              <a:t>http://www.mtoneva.com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2C294-C7C2-4AB4-9B10-9ADF140B3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5D1C5-E312-475A-8309-9706BAC66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17A532-D286-470D-AE82-1500C848B68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611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CA75E-174F-0A88-F5B6-EF12ACEF4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7464"/>
            <a:ext cx="4343400" cy="1378168"/>
          </a:xfrm>
        </p:spPr>
        <p:txBody>
          <a:bodyPr anchor="ctr">
            <a:normAutofit fontScale="90000"/>
          </a:bodyPr>
          <a:lstStyle/>
          <a:p>
            <a:r>
              <a:rPr lang="en-US" sz="4800"/>
              <a:t>What is Brain Decoding?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0D40E-369B-3F4E-116C-EC6F8EBE3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456" y="817729"/>
            <a:ext cx="6007608" cy="1660451"/>
          </a:xfrm>
        </p:spPr>
        <p:txBody>
          <a:bodyPr anchor="ctr">
            <a:normAutofit/>
          </a:bodyPr>
          <a:lstStyle/>
          <a:p>
            <a:r>
              <a:rPr lang="en-US" sz="2200" dirty="0"/>
              <a:t>Can we reconstruct the stimulus, given the brain response? </a:t>
            </a:r>
          </a:p>
          <a:p>
            <a:r>
              <a:rPr lang="en-US" sz="2200" dirty="0"/>
              <a:t>Can you read the mind with fMRI?</a:t>
            </a:r>
          </a:p>
          <a:p>
            <a:r>
              <a:rPr lang="en-US" sz="2200" dirty="0"/>
              <a:t>Or at least tell what the person saw?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C33CADE-6071-AA97-526F-D2A337F111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40" y="2939845"/>
            <a:ext cx="5778516" cy="1902524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0FCE058-BF08-6C1B-4F55-746F8D344D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546" y="3983600"/>
            <a:ext cx="2638804" cy="169114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93C56B8-2C1E-97CB-04EB-AAFBA88900E1}"/>
              </a:ext>
            </a:extLst>
          </p:cNvPr>
          <p:cNvSpPr/>
          <p:nvPr/>
        </p:nvSpPr>
        <p:spPr>
          <a:xfrm>
            <a:off x="630936" y="3171825"/>
            <a:ext cx="835914" cy="8286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337019F-1D1B-6570-B95C-4710DE24744F}"/>
              </a:ext>
            </a:extLst>
          </p:cNvPr>
          <p:cNvSpPr/>
          <p:nvPr/>
        </p:nvSpPr>
        <p:spPr>
          <a:xfrm>
            <a:off x="3758184" y="3171824"/>
            <a:ext cx="835914" cy="8286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9AD3A39-77FD-92BC-D243-74EAC7E48599}"/>
              </a:ext>
            </a:extLst>
          </p:cNvPr>
          <p:cNvSpPr/>
          <p:nvPr/>
        </p:nvSpPr>
        <p:spPr>
          <a:xfrm>
            <a:off x="630936" y="4000499"/>
            <a:ext cx="835914" cy="8286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E5D156C-BCF3-DAC5-AFD2-827B6B83546E}"/>
              </a:ext>
            </a:extLst>
          </p:cNvPr>
          <p:cNvSpPr/>
          <p:nvPr/>
        </p:nvSpPr>
        <p:spPr>
          <a:xfrm>
            <a:off x="3758184" y="4020291"/>
            <a:ext cx="835914" cy="8286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8EC74553-F8E8-5EB2-68AE-E7BE6C6A8B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40" y="4876798"/>
            <a:ext cx="5778516" cy="106298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95F053A2-2514-CD84-1FA0-F4DBF92D5619}"/>
              </a:ext>
            </a:extLst>
          </p:cNvPr>
          <p:cNvSpPr/>
          <p:nvPr/>
        </p:nvSpPr>
        <p:spPr>
          <a:xfrm>
            <a:off x="3758184" y="5067300"/>
            <a:ext cx="835914" cy="82867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D38F135-C198-8276-5D3F-F44A877D4E17}"/>
              </a:ext>
            </a:extLst>
          </p:cNvPr>
          <p:cNvSpPr/>
          <p:nvPr/>
        </p:nvSpPr>
        <p:spPr>
          <a:xfrm>
            <a:off x="630936" y="5067299"/>
            <a:ext cx="835914" cy="82867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900C61AD-7AF9-08DF-F1F7-726D635FC8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350" y="3983600"/>
            <a:ext cx="3210210" cy="16911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047AFC-B02E-3C23-768C-E5022E10753A}"/>
              </a:ext>
            </a:extLst>
          </p:cNvPr>
          <p:cNvSpPr txBox="1"/>
          <p:nvPr/>
        </p:nvSpPr>
        <p:spPr>
          <a:xfrm>
            <a:off x="2098921" y="2478180"/>
            <a:ext cx="1892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Visual Task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C0BD34-2437-F511-886A-1DFE35F68BED}"/>
              </a:ext>
            </a:extLst>
          </p:cNvPr>
          <p:cNvSpPr txBox="1"/>
          <p:nvPr/>
        </p:nvSpPr>
        <p:spPr>
          <a:xfrm>
            <a:off x="7894700" y="3457575"/>
            <a:ext cx="2334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Language Task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45718-77B0-39EE-B112-95E526C20648}"/>
              </a:ext>
            </a:extLst>
          </p:cNvPr>
          <p:cNvSpPr txBox="1"/>
          <p:nvPr/>
        </p:nvSpPr>
        <p:spPr>
          <a:xfrm>
            <a:off x="0" y="6488668"/>
            <a:ext cx="3905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30303"/>
                </a:solidFill>
                <a:latin typeface="Roboto" panose="02000000000000000000" pitchFamily="2" charset="0"/>
              </a:rPr>
              <a:t>Smith</a:t>
            </a:r>
            <a:r>
              <a:rPr lang="en-US" b="0" i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et al., 2011</a:t>
            </a:r>
            <a:r>
              <a:rPr lang="en-US" b="0" i="0">
                <a:effectLst/>
                <a:latin typeface="Roboto" panose="02000000000000000000" pitchFamily="2" charset="0"/>
              </a:rPr>
              <a:t>, Wang et al. 2019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C02C8-9CF8-6A1E-F8F7-4B6E70484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6</a:t>
            </a:fld>
            <a:endParaRPr lang="en-US"/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B90C9D48-7234-7C1C-FE83-E335E8F5B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32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5" grpId="0" animBg="1"/>
      <p:bldP spid="16" grpId="0" animBg="1"/>
      <p:bldP spid="18" grpId="0" animBg="1"/>
      <p:bldP spid="20" grpId="0" animBg="1"/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99DB4-C8F6-734A-D190-590771B55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Linguistic Decoding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Timeline&#10;&#10;Description automatically generated">
            <a:extLst>
              <a:ext uri="{FF2B5EF4-FFF2-40B4-BE49-F238E27FC236}">
                <a16:creationId xmlns:a16="http://schemas.microsoft.com/office/drawing/2014/main" id="{A4D97926-05C5-9A50-EE07-9B0194B0E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352" y="1205807"/>
            <a:ext cx="7737987" cy="472442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CFB5EE5-C3EE-1D99-ABDB-FF8C8311EF6C}"/>
              </a:ext>
            </a:extLst>
          </p:cNvPr>
          <p:cNvSpPr/>
          <p:nvPr/>
        </p:nvSpPr>
        <p:spPr>
          <a:xfrm>
            <a:off x="6892413" y="1205807"/>
            <a:ext cx="914400" cy="3771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486CCF-4BDC-A132-5FCB-873B7EE924D8}"/>
              </a:ext>
            </a:extLst>
          </p:cNvPr>
          <p:cNvSpPr/>
          <p:nvPr/>
        </p:nvSpPr>
        <p:spPr>
          <a:xfrm>
            <a:off x="6187255" y="4798173"/>
            <a:ext cx="924233" cy="10639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4CD530-5CE1-248C-879D-BBA1BC59481A}"/>
              </a:ext>
            </a:extLst>
          </p:cNvPr>
          <p:cNvCxnSpPr>
            <a:stCxn id="11" idx="5"/>
          </p:cNvCxnSpPr>
          <p:nvPr/>
        </p:nvCxnSpPr>
        <p:spPr>
          <a:xfrm>
            <a:off x="6976137" y="5706321"/>
            <a:ext cx="291438" cy="475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582D88A-2A78-0B06-4833-4B416717D3F0}"/>
              </a:ext>
            </a:extLst>
          </p:cNvPr>
          <p:cNvSpPr txBox="1"/>
          <p:nvPr/>
        </p:nvSpPr>
        <p:spPr>
          <a:xfrm>
            <a:off x="7008191" y="5913063"/>
            <a:ext cx="1294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input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598C13-5DA0-71A9-580E-DC9A950B55D7}"/>
              </a:ext>
            </a:extLst>
          </p:cNvPr>
          <p:cNvSpPr txBox="1"/>
          <p:nvPr/>
        </p:nvSpPr>
        <p:spPr>
          <a:xfrm>
            <a:off x="7292463" y="372071"/>
            <a:ext cx="1294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>
                <a:solidFill>
                  <a:prstClr val="black"/>
                </a:solidFill>
                <a:latin typeface="Calibri" panose="020F0502020204030204"/>
              </a:rPr>
              <a:t>output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1E5729-30D9-0358-627F-490A24A129E7}"/>
              </a:ext>
            </a:extLst>
          </p:cNvPr>
          <p:cNvCxnSpPr>
            <a:stCxn id="10" idx="0"/>
          </p:cNvCxnSpPr>
          <p:nvPr/>
        </p:nvCxnSpPr>
        <p:spPr>
          <a:xfrm flipV="1">
            <a:off x="7349613" y="758830"/>
            <a:ext cx="251337" cy="4469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A75D845-07E8-7FA5-8E6D-607DF25A7A7C}"/>
              </a:ext>
            </a:extLst>
          </p:cNvPr>
          <p:cNvSpPr txBox="1"/>
          <p:nvPr/>
        </p:nvSpPr>
        <p:spPr>
          <a:xfrm>
            <a:off x="0" y="6488668"/>
            <a:ext cx="300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Zou</a:t>
            </a:r>
            <a:r>
              <a:rPr lang="en-US" b="0" i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et al., 2022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00B63-5150-1648-9666-118B31D02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7</a:t>
            </a:fld>
            <a:endParaRPr lang="en-US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3A74622F-9942-D1F0-66A8-EB930ADE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23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39C2D-789A-4213-48CD-53D73D4AB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133350"/>
            <a:ext cx="10515600" cy="720725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07C32-2035-D089-F155-02D1CA12C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057276"/>
            <a:ext cx="11487150" cy="5143500"/>
          </a:xfrm>
        </p:spPr>
        <p:txBody>
          <a:bodyPr>
            <a:normAutofit/>
          </a:bodyPr>
          <a:lstStyle/>
          <a:p>
            <a:r>
              <a:rPr lang="en-US" dirty="0"/>
              <a:t>Introduction to Brain Decoding</a:t>
            </a:r>
          </a:p>
          <a:p>
            <a:r>
              <a:rPr lang="en-US" dirty="0">
                <a:solidFill>
                  <a:srgbClr val="FF0000"/>
                </a:solidFill>
              </a:rPr>
              <a:t>Decoding models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Linear Models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Non-Linear Models (including DNNs)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Evaluation Metrics</a:t>
            </a:r>
          </a:p>
          <a:p>
            <a:r>
              <a:rPr lang="en-US" dirty="0"/>
              <a:t>Language</a:t>
            </a:r>
          </a:p>
          <a:p>
            <a:pPr lvl="1"/>
            <a:r>
              <a:rPr lang="en-US" dirty="0" err="1"/>
              <a:t>Periera</a:t>
            </a:r>
            <a:r>
              <a:rPr lang="en-US" dirty="0"/>
              <a:t> et al. 2018, Gauthier et al. 2019, </a:t>
            </a:r>
            <a:r>
              <a:rPr lang="en-US" dirty="0" err="1"/>
              <a:t>Huth</a:t>
            </a:r>
            <a:r>
              <a:rPr lang="en-US" dirty="0"/>
              <a:t> et al. 2023, Oota et al.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9D962-99C7-462E-B69F-64EECE9E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F58557-243D-F25F-D79D-7B50714A9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58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FD77-AE1D-ADAD-296C-8826FEFE9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/>
              <a:t>Linear Decoder Models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2788041-5A30-4C9C-BCAD-10AE05138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9775" y="2995612"/>
            <a:ext cx="8172449" cy="37242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B663A6-2C4A-CA99-5C6D-7EEF1AD744BE}"/>
              </a:ext>
            </a:extLst>
          </p:cNvPr>
          <p:cNvCxnSpPr/>
          <p:nvPr/>
        </p:nvCxnSpPr>
        <p:spPr>
          <a:xfrm flipV="1">
            <a:off x="5438775" y="2362200"/>
            <a:ext cx="276225" cy="12001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93E689-840F-94CC-5E88-551023A9E93E}"/>
              </a:ext>
            </a:extLst>
          </p:cNvPr>
          <p:cNvSpPr txBox="1"/>
          <p:nvPr/>
        </p:nvSpPr>
        <p:spPr>
          <a:xfrm>
            <a:off x="3890962" y="1814662"/>
            <a:ext cx="36480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Ridge / Logistic Regression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9724636-2985-CBC6-9C72-957B5F2CCD1B}"/>
              </a:ext>
            </a:extLst>
          </p:cNvPr>
          <p:cNvSpPr/>
          <p:nvPr/>
        </p:nvSpPr>
        <p:spPr>
          <a:xfrm>
            <a:off x="3819525" y="1814662"/>
            <a:ext cx="923925" cy="4616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7610396-4C96-1121-CF0E-2A3B653D51AD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2971800" y="2045495"/>
            <a:ext cx="847725" cy="23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64E52E4-9999-333F-AAA1-6E139901474A}"/>
              </a:ext>
            </a:extLst>
          </p:cNvPr>
          <p:cNvSpPr/>
          <p:nvPr/>
        </p:nvSpPr>
        <p:spPr>
          <a:xfrm>
            <a:off x="1238251" y="1692651"/>
            <a:ext cx="1733550" cy="70568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Stimulus Representation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DE51124-F124-711E-D000-53F257D8E9FE}"/>
              </a:ext>
            </a:extLst>
          </p:cNvPr>
          <p:cNvSpPr/>
          <p:nvPr/>
        </p:nvSpPr>
        <p:spPr>
          <a:xfrm>
            <a:off x="4872036" y="1814662"/>
            <a:ext cx="2447925" cy="44031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95FBB7-C507-C3C9-BC91-C77CB372F751}"/>
              </a:ext>
            </a:extLst>
          </p:cNvPr>
          <p:cNvCxnSpPr/>
          <p:nvPr/>
        </p:nvCxnSpPr>
        <p:spPr>
          <a:xfrm>
            <a:off x="7343775" y="2045494"/>
            <a:ext cx="82867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527E94-B75D-D2AB-218D-7B1FA512C136}"/>
              </a:ext>
            </a:extLst>
          </p:cNvPr>
          <p:cNvSpPr/>
          <p:nvPr/>
        </p:nvSpPr>
        <p:spPr>
          <a:xfrm>
            <a:off x="8181974" y="1681974"/>
            <a:ext cx="1733550" cy="70568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Stimulus Classification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08C68D-EF48-4FC1-08A4-2B410D40CAA3}"/>
              </a:ext>
            </a:extLst>
          </p:cNvPr>
          <p:cNvSpPr txBox="1"/>
          <p:nvPr/>
        </p:nvSpPr>
        <p:spPr>
          <a:xfrm>
            <a:off x="0" y="6361215"/>
            <a:ext cx="2545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Horikawa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 al. 2018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67C3F-1932-9C7B-D78C-1649A1BC3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9</a:t>
            </a:fld>
            <a:endParaRPr lang="en-US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B5A1C0C0-67D6-9608-AB88-3C751C3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81500" cy="365125"/>
          </a:xfrm>
        </p:spPr>
        <p:txBody>
          <a:bodyPr/>
          <a:lstStyle/>
          <a:p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51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6" grpId="0" animBg="1"/>
      <p:bldP spid="17" grpId="0" animBg="1"/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2980</Words>
  <Application>Microsoft Office PowerPoint</Application>
  <PresentationFormat>Widescreen</PresentationFormat>
  <Paragraphs>475</Paragraphs>
  <Slides>52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open_sansregular</vt:lpstr>
      <vt:lpstr>Roboto</vt:lpstr>
      <vt:lpstr>Times New Roman</vt:lpstr>
      <vt:lpstr>Office Theme</vt:lpstr>
      <vt:lpstr>3_Office Theme</vt:lpstr>
      <vt:lpstr>4_Office Theme</vt:lpstr>
      <vt:lpstr>5_Office Theme</vt:lpstr>
      <vt:lpstr>Deep Neural Networks and Brain Alignment: Brain Encoding and Decoding</vt:lpstr>
      <vt:lpstr>Agenda</vt:lpstr>
      <vt:lpstr>Agenda</vt:lpstr>
      <vt:lpstr>Outline</vt:lpstr>
      <vt:lpstr>Encoding vs. Decoding</vt:lpstr>
      <vt:lpstr>What is Brain Decoding?</vt:lpstr>
      <vt:lpstr>Linguistic Decoding</vt:lpstr>
      <vt:lpstr>Outline</vt:lpstr>
      <vt:lpstr>Linear Decoder Models</vt:lpstr>
      <vt:lpstr>Non-Linear Decoder</vt:lpstr>
      <vt:lpstr>Evaluating Decoding Models: Pairwise Accuracy</vt:lpstr>
      <vt:lpstr>Evaluating Decoding Models: Rank Accuracy</vt:lpstr>
      <vt:lpstr>Representational Similarity Matrix (RSM)</vt:lpstr>
      <vt:lpstr>Representational Dissimilarity Matrix (RDM)</vt:lpstr>
      <vt:lpstr>Representation Similarity Analysis</vt:lpstr>
      <vt:lpstr>Outline</vt:lpstr>
      <vt:lpstr>Linguistic Brain Decoding</vt:lpstr>
      <vt:lpstr>Classical Decoders</vt:lpstr>
      <vt:lpstr>Toward a universal decoder</vt:lpstr>
      <vt:lpstr>Dataset Details (Experiment-1)</vt:lpstr>
      <vt:lpstr>Dataset Details (Experiment-1)</vt:lpstr>
      <vt:lpstr>Dataset Details (Experiments 2 and 3)</vt:lpstr>
      <vt:lpstr>Informative Voxel Selection</vt:lpstr>
      <vt:lpstr>Pairwise and Rankwise Results</vt:lpstr>
      <vt:lpstr>Distribution of Informative Voxels</vt:lpstr>
      <vt:lpstr>Insights</vt:lpstr>
      <vt:lpstr>Linguistic Brain Decoding</vt:lpstr>
      <vt:lpstr>Linking artificial and human neural representations of language</vt:lpstr>
      <vt:lpstr>PowerPoint Presentation</vt:lpstr>
      <vt:lpstr>PowerPoint Presentation</vt:lpstr>
      <vt:lpstr>Custom Tasks</vt:lpstr>
      <vt:lpstr>Brain decoding performance</vt:lpstr>
      <vt:lpstr>Brain decoding performance trajectories over fine-tuning time</vt:lpstr>
      <vt:lpstr>Summary</vt:lpstr>
      <vt:lpstr>Linguistic Brain Decoding</vt:lpstr>
      <vt:lpstr>PowerPoint Presentation</vt:lpstr>
      <vt:lpstr>PowerPoint Presentation</vt:lpstr>
      <vt:lpstr>PowerPoint Presentation</vt:lpstr>
      <vt:lpstr>Summary</vt:lpstr>
      <vt:lpstr>Linguistic Brain Decoding</vt:lpstr>
      <vt:lpstr>Multi-view and Cross-ViewBrain Decoding</vt:lpstr>
      <vt:lpstr>Multi-view decoding</vt:lpstr>
      <vt:lpstr>Multi-view decoding results</vt:lpstr>
      <vt:lpstr>Distribution of Informative Voxels</vt:lpstr>
      <vt:lpstr>Cross-view Decoding</vt:lpstr>
      <vt:lpstr>Cross-view Decoding results</vt:lpstr>
      <vt:lpstr>Summary</vt:lpstr>
      <vt:lpstr>Linguistic Brain Decoding</vt:lpstr>
      <vt:lpstr>Agenda</vt:lpstr>
      <vt:lpstr>References</vt:lpstr>
      <vt:lpstr>References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2023-08-23T09:06:25Z</dcterms:created>
  <dcterms:modified xsi:type="dcterms:W3CDTF">2023-08-23T09:08:55Z</dcterms:modified>
</cp:coreProperties>
</file>